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412" r:id="rId1"/>
  </p:sldMasterIdLst>
  <p:notesMasterIdLst>
    <p:notesMasterId r:id="rId14"/>
  </p:notesMasterIdLst>
  <p:handoutMasterIdLst>
    <p:handoutMasterId r:id="rId15"/>
  </p:handoutMasterIdLst>
  <p:sldIdLst>
    <p:sldId id="256" r:id="rId2"/>
    <p:sldId id="343" r:id="rId3"/>
    <p:sldId id="351" r:id="rId4"/>
    <p:sldId id="352" r:id="rId5"/>
    <p:sldId id="348" r:id="rId6"/>
    <p:sldId id="344" r:id="rId7"/>
    <p:sldId id="349" r:id="rId8"/>
    <p:sldId id="350" r:id="rId9"/>
    <p:sldId id="345" r:id="rId10"/>
    <p:sldId id="346" r:id="rId11"/>
    <p:sldId id="347" r:id="rId12"/>
    <p:sldId id="34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753"/>
  </p:normalViewPr>
  <p:slideViewPr>
    <p:cSldViewPr>
      <p:cViewPr varScale="1">
        <p:scale>
          <a:sx n="106" d="100"/>
          <a:sy n="106" d="100"/>
        </p:scale>
        <p:origin x="1704" y="4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64908F-BD58-4A8B-B873-6BE61162F964}" type="doc">
      <dgm:prSet loTypeId="urn:microsoft.com/office/officeart/2008/layout/LinedList" loCatId="list" qsTypeId="urn:microsoft.com/office/officeart/2005/8/quickstyle/simple1" qsCatId="simple" csTypeId="urn:microsoft.com/office/officeart/2005/8/colors/accent4_2" csCatId="accent4" phldr="1"/>
      <dgm:spPr/>
      <dgm:t>
        <a:bodyPr/>
        <a:lstStyle/>
        <a:p>
          <a:endParaRPr lang="en-US"/>
        </a:p>
      </dgm:t>
    </dgm:pt>
    <dgm:pt modelId="{AD01CDAD-0044-49D5-A611-8318FA241C1B}">
      <dgm:prSet/>
      <dgm:spPr/>
      <dgm:t>
        <a:bodyPr/>
        <a:lstStyle/>
        <a:p>
          <a:r>
            <a:rPr lang="es-CL" dirty="0"/>
            <a:t>Se celebró un contrato de venta de insumos para la fabricación de cerveza entre </a:t>
          </a:r>
          <a:r>
            <a:rPr lang="es-CL" dirty="0" err="1"/>
            <a:t>Paysand</a:t>
          </a:r>
          <a:r>
            <a:rPr lang="es-ES" dirty="0"/>
            <a:t>ú, </a:t>
          </a:r>
          <a:r>
            <a:rPr lang="es-CL" dirty="0"/>
            <a:t>empresa establecida en Uruguay (vendedora) y </a:t>
          </a:r>
          <a:r>
            <a:rPr lang="es-CL" dirty="0" err="1"/>
            <a:t>Cervecer</a:t>
          </a:r>
          <a:r>
            <a:rPr lang="es-ES" dirty="0" err="1"/>
            <a:t>ía</a:t>
          </a:r>
          <a:r>
            <a:rPr lang="es-ES" dirty="0"/>
            <a:t> Argentina, establecida en </a:t>
          </a:r>
          <a:r>
            <a:rPr lang="es-CL" dirty="0"/>
            <a:t>Argentina (compradora),</a:t>
          </a:r>
          <a:endParaRPr lang="en-US" dirty="0"/>
        </a:p>
      </dgm:t>
    </dgm:pt>
    <dgm:pt modelId="{EDBBDCAC-E4A4-4285-9444-58A08E4E9B01}" type="parTrans" cxnId="{5FFC7C36-4624-4CB9-A483-A2847B4877D9}">
      <dgm:prSet/>
      <dgm:spPr/>
      <dgm:t>
        <a:bodyPr/>
        <a:lstStyle/>
        <a:p>
          <a:endParaRPr lang="en-US"/>
        </a:p>
      </dgm:t>
    </dgm:pt>
    <dgm:pt modelId="{41D89E97-9952-46E8-ADBE-FDE32888D5C6}" type="sibTrans" cxnId="{5FFC7C36-4624-4CB9-A483-A2847B4877D9}">
      <dgm:prSet/>
      <dgm:spPr/>
      <dgm:t>
        <a:bodyPr/>
        <a:lstStyle/>
        <a:p>
          <a:endParaRPr lang="en-US"/>
        </a:p>
      </dgm:t>
    </dgm:pt>
    <dgm:pt modelId="{210084A0-0927-4C6A-BF92-293F635AF752}">
      <dgm:prSet/>
      <dgm:spPr/>
      <dgm:t>
        <a:bodyPr/>
        <a:lstStyle/>
        <a:p>
          <a:r>
            <a:rPr lang="es-CL" dirty="0"/>
            <a:t>La compradora fue demandada por la vendedora ante los tribunales argentinos por incumplimiento del pago del precio (</a:t>
          </a:r>
          <a:r>
            <a:rPr lang="es-CL" dirty="0" err="1"/>
            <a:t>us$</a:t>
          </a:r>
          <a:r>
            <a:rPr lang="es-CL" dirty="0"/>
            <a:t> 37.213 e intereses), equivalente al precio de 135.320 kilogramos de cebada malteada, entregados a la compradora en su planta fabril ubicada en Zárate, </a:t>
          </a:r>
          <a:r>
            <a:rPr lang="es-CL" dirty="0" err="1"/>
            <a:t>Pcia</a:t>
          </a:r>
          <a:r>
            <a:rPr lang="es-CL" dirty="0"/>
            <a:t>. de Buenos Aires, a principios de 1995.</a:t>
          </a:r>
          <a:endParaRPr lang="en-US" dirty="0"/>
        </a:p>
      </dgm:t>
    </dgm:pt>
    <dgm:pt modelId="{ACBFD3EC-1F58-469F-8065-1D0BA9C33C09}" type="parTrans" cxnId="{DE7C60DB-8138-420E-B9F5-045A0B391AF4}">
      <dgm:prSet/>
      <dgm:spPr/>
      <dgm:t>
        <a:bodyPr/>
        <a:lstStyle/>
        <a:p>
          <a:endParaRPr lang="en-US"/>
        </a:p>
      </dgm:t>
    </dgm:pt>
    <dgm:pt modelId="{8B8B45B4-9DDA-43B3-A3E9-210B82AC806C}" type="sibTrans" cxnId="{DE7C60DB-8138-420E-B9F5-045A0B391AF4}">
      <dgm:prSet/>
      <dgm:spPr/>
      <dgm:t>
        <a:bodyPr/>
        <a:lstStyle/>
        <a:p>
          <a:endParaRPr lang="en-US"/>
        </a:p>
      </dgm:t>
    </dgm:pt>
    <dgm:pt modelId="{550C567E-C361-4541-B6A2-F46CCE171CC2}">
      <dgm:prSet/>
      <dgm:spPr/>
      <dgm:t>
        <a:bodyPr/>
        <a:lstStyle/>
        <a:p>
          <a:r>
            <a:rPr lang="es-CL"/>
            <a:t>La demandada se negó a efectuar el pago alegando que los bienes eran de mala calidad (</a:t>
          </a:r>
          <a:r>
            <a:rPr lang="es-CL" i="1"/>
            <a:t>excepción de contrato no cumplido</a:t>
          </a:r>
          <a:r>
            <a:rPr lang="es-CL"/>
            <a:t>).</a:t>
          </a:r>
          <a:endParaRPr lang="en-US"/>
        </a:p>
      </dgm:t>
    </dgm:pt>
    <dgm:pt modelId="{5C47F6B7-DA9D-4B78-AAF9-14B96345F38B}" type="parTrans" cxnId="{C754F37B-ABB8-43B0-AAAC-98B72900E0BC}">
      <dgm:prSet/>
      <dgm:spPr/>
      <dgm:t>
        <a:bodyPr/>
        <a:lstStyle/>
        <a:p>
          <a:endParaRPr lang="en-US"/>
        </a:p>
      </dgm:t>
    </dgm:pt>
    <dgm:pt modelId="{E71E15D5-E08D-44B2-8785-0283DD036F21}" type="sibTrans" cxnId="{C754F37B-ABB8-43B0-AAAC-98B72900E0BC}">
      <dgm:prSet/>
      <dgm:spPr/>
      <dgm:t>
        <a:bodyPr/>
        <a:lstStyle/>
        <a:p>
          <a:endParaRPr lang="en-US"/>
        </a:p>
      </dgm:t>
    </dgm:pt>
    <dgm:pt modelId="{FC9DB959-530C-40E0-B5FA-2FC5D5FB4CEB}" type="pres">
      <dgm:prSet presAssocID="{B564908F-BD58-4A8B-B873-6BE61162F964}" presName="vert0" presStyleCnt="0">
        <dgm:presLayoutVars>
          <dgm:dir/>
          <dgm:animOne val="branch"/>
          <dgm:animLvl val="lvl"/>
        </dgm:presLayoutVars>
      </dgm:prSet>
      <dgm:spPr/>
    </dgm:pt>
    <dgm:pt modelId="{8D9026D2-1C9B-496F-AF4D-5321E9BF735B}" type="pres">
      <dgm:prSet presAssocID="{AD01CDAD-0044-49D5-A611-8318FA241C1B}" presName="thickLine" presStyleLbl="alignNode1" presStyleIdx="0" presStyleCnt="3"/>
      <dgm:spPr/>
    </dgm:pt>
    <dgm:pt modelId="{47B5A7B0-26B5-4629-9FAD-3C747B5CE4D9}" type="pres">
      <dgm:prSet presAssocID="{AD01CDAD-0044-49D5-A611-8318FA241C1B}" presName="horz1" presStyleCnt="0"/>
      <dgm:spPr/>
    </dgm:pt>
    <dgm:pt modelId="{87FC9D4A-2325-462A-A2BA-293DF356F128}" type="pres">
      <dgm:prSet presAssocID="{AD01CDAD-0044-49D5-A611-8318FA241C1B}" presName="tx1" presStyleLbl="revTx" presStyleIdx="0" presStyleCnt="3"/>
      <dgm:spPr/>
    </dgm:pt>
    <dgm:pt modelId="{8C342E3A-9704-41FD-AA4F-025D19BB8A73}" type="pres">
      <dgm:prSet presAssocID="{AD01CDAD-0044-49D5-A611-8318FA241C1B}" presName="vert1" presStyleCnt="0"/>
      <dgm:spPr/>
    </dgm:pt>
    <dgm:pt modelId="{946959AA-338A-4D7F-B786-67405EA3F1F3}" type="pres">
      <dgm:prSet presAssocID="{210084A0-0927-4C6A-BF92-293F635AF752}" presName="thickLine" presStyleLbl="alignNode1" presStyleIdx="1" presStyleCnt="3"/>
      <dgm:spPr/>
    </dgm:pt>
    <dgm:pt modelId="{978BA850-82E8-48C5-8E8D-F036DEFC1D11}" type="pres">
      <dgm:prSet presAssocID="{210084A0-0927-4C6A-BF92-293F635AF752}" presName="horz1" presStyleCnt="0"/>
      <dgm:spPr/>
    </dgm:pt>
    <dgm:pt modelId="{A37831D4-3C9F-4C83-98D1-122084ABD898}" type="pres">
      <dgm:prSet presAssocID="{210084A0-0927-4C6A-BF92-293F635AF752}" presName="tx1" presStyleLbl="revTx" presStyleIdx="1" presStyleCnt="3"/>
      <dgm:spPr/>
    </dgm:pt>
    <dgm:pt modelId="{4F3890CF-EC17-424B-A988-AC579FC7EC36}" type="pres">
      <dgm:prSet presAssocID="{210084A0-0927-4C6A-BF92-293F635AF752}" presName="vert1" presStyleCnt="0"/>
      <dgm:spPr/>
    </dgm:pt>
    <dgm:pt modelId="{3B82E0C2-6E72-4B6F-9F7D-547D56D9C054}" type="pres">
      <dgm:prSet presAssocID="{550C567E-C361-4541-B6A2-F46CCE171CC2}" presName="thickLine" presStyleLbl="alignNode1" presStyleIdx="2" presStyleCnt="3"/>
      <dgm:spPr/>
    </dgm:pt>
    <dgm:pt modelId="{D4F47657-34C7-4582-ACBE-DC4CA5659F12}" type="pres">
      <dgm:prSet presAssocID="{550C567E-C361-4541-B6A2-F46CCE171CC2}" presName="horz1" presStyleCnt="0"/>
      <dgm:spPr/>
    </dgm:pt>
    <dgm:pt modelId="{E868CE33-F89C-4D89-B1F2-92843F9D752F}" type="pres">
      <dgm:prSet presAssocID="{550C567E-C361-4541-B6A2-F46CCE171CC2}" presName="tx1" presStyleLbl="revTx" presStyleIdx="2" presStyleCnt="3"/>
      <dgm:spPr/>
    </dgm:pt>
    <dgm:pt modelId="{410A14BB-BBD5-4079-BB4A-94CD800ECEE3}" type="pres">
      <dgm:prSet presAssocID="{550C567E-C361-4541-B6A2-F46CCE171CC2}" presName="vert1" presStyleCnt="0"/>
      <dgm:spPr/>
    </dgm:pt>
  </dgm:ptLst>
  <dgm:cxnLst>
    <dgm:cxn modelId="{5FFC7C36-4624-4CB9-A483-A2847B4877D9}" srcId="{B564908F-BD58-4A8B-B873-6BE61162F964}" destId="{AD01CDAD-0044-49D5-A611-8318FA241C1B}" srcOrd="0" destOrd="0" parTransId="{EDBBDCAC-E4A4-4285-9444-58A08E4E9B01}" sibTransId="{41D89E97-9952-46E8-ADBE-FDE32888D5C6}"/>
    <dgm:cxn modelId="{C754F37B-ABB8-43B0-AAAC-98B72900E0BC}" srcId="{B564908F-BD58-4A8B-B873-6BE61162F964}" destId="{550C567E-C361-4541-B6A2-F46CCE171CC2}" srcOrd="2" destOrd="0" parTransId="{5C47F6B7-DA9D-4B78-AAF9-14B96345F38B}" sibTransId="{E71E15D5-E08D-44B2-8785-0283DD036F21}"/>
    <dgm:cxn modelId="{A814B27E-5C12-49BF-9671-D9504C8826F5}" type="presOf" srcId="{B564908F-BD58-4A8B-B873-6BE61162F964}" destId="{FC9DB959-530C-40E0-B5FA-2FC5D5FB4CEB}" srcOrd="0" destOrd="0" presId="urn:microsoft.com/office/officeart/2008/layout/LinedList"/>
    <dgm:cxn modelId="{DF110B83-A32C-481C-844A-A1A60A0D306C}" type="presOf" srcId="{AD01CDAD-0044-49D5-A611-8318FA241C1B}" destId="{87FC9D4A-2325-462A-A2BA-293DF356F128}" srcOrd="0" destOrd="0" presId="urn:microsoft.com/office/officeart/2008/layout/LinedList"/>
    <dgm:cxn modelId="{C5D5A9D4-99F5-4F7F-8541-5E031FA10691}" type="presOf" srcId="{210084A0-0927-4C6A-BF92-293F635AF752}" destId="{A37831D4-3C9F-4C83-98D1-122084ABD898}" srcOrd="0" destOrd="0" presId="urn:microsoft.com/office/officeart/2008/layout/LinedList"/>
    <dgm:cxn modelId="{28ABDBD9-48D3-4ADA-84CA-F3AE91386300}" type="presOf" srcId="{550C567E-C361-4541-B6A2-F46CCE171CC2}" destId="{E868CE33-F89C-4D89-B1F2-92843F9D752F}" srcOrd="0" destOrd="0" presId="urn:microsoft.com/office/officeart/2008/layout/LinedList"/>
    <dgm:cxn modelId="{DE7C60DB-8138-420E-B9F5-045A0B391AF4}" srcId="{B564908F-BD58-4A8B-B873-6BE61162F964}" destId="{210084A0-0927-4C6A-BF92-293F635AF752}" srcOrd="1" destOrd="0" parTransId="{ACBFD3EC-1F58-469F-8065-1D0BA9C33C09}" sibTransId="{8B8B45B4-9DDA-43B3-A3E9-210B82AC806C}"/>
    <dgm:cxn modelId="{943271D0-1B3B-46A9-A42B-7E41398C0963}" type="presParOf" srcId="{FC9DB959-530C-40E0-B5FA-2FC5D5FB4CEB}" destId="{8D9026D2-1C9B-496F-AF4D-5321E9BF735B}" srcOrd="0" destOrd="0" presId="urn:microsoft.com/office/officeart/2008/layout/LinedList"/>
    <dgm:cxn modelId="{DF6BFC6A-4282-4729-B5FA-76DA82C52DF4}" type="presParOf" srcId="{FC9DB959-530C-40E0-B5FA-2FC5D5FB4CEB}" destId="{47B5A7B0-26B5-4629-9FAD-3C747B5CE4D9}" srcOrd="1" destOrd="0" presId="urn:microsoft.com/office/officeart/2008/layout/LinedList"/>
    <dgm:cxn modelId="{6E788918-7C21-42DF-B1A4-83D589B1D3A8}" type="presParOf" srcId="{47B5A7B0-26B5-4629-9FAD-3C747B5CE4D9}" destId="{87FC9D4A-2325-462A-A2BA-293DF356F128}" srcOrd="0" destOrd="0" presId="urn:microsoft.com/office/officeart/2008/layout/LinedList"/>
    <dgm:cxn modelId="{4230B06F-31D1-4926-BDBB-B4B66390DA7D}" type="presParOf" srcId="{47B5A7B0-26B5-4629-9FAD-3C747B5CE4D9}" destId="{8C342E3A-9704-41FD-AA4F-025D19BB8A73}" srcOrd="1" destOrd="0" presId="urn:microsoft.com/office/officeart/2008/layout/LinedList"/>
    <dgm:cxn modelId="{EAFB4228-D6D6-449F-90AF-20CD70476372}" type="presParOf" srcId="{FC9DB959-530C-40E0-B5FA-2FC5D5FB4CEB}" destId="{946959AA-338A-4D7F-B786-67405EA3F1F3}" srcOrd="2" destOrd="0" presId="urn:microsoft.com/office/officeart/2008/layout/LinedList"/>
    <dgm:cxn modelId="{6B0DA8FC-D165-4DFC-80F0-24B45D8A5353}" type="presParOf" srcId="{FC9DB959-530C-40E0-B5FA-2FC5D5FB4CEB}" destId="{978BA850-82E8-48C5-8E8D-F036DEFC1D11}" srcOrd="3" destOrd="0" presId="urn:microsoft.com/office/officeart/2008/layout/LinedList"/>
    <dgm:cxn modelId="{74325045-3A39-46CB-A3D8-82D9FAC3AA24}" type="presParOf" srcId="{978BA850-82E8-48C5-8E8D-F036DEFC1D11}" destId="{A37831D4-3C9F-4C83-98D1-122084ABD898}" srcOrd="0" destOrd="0" presId="urn:microsoft.com/office/officeart/2008/layout/LinedList"/>
    <dgm:cxn modelId="{EAB56CC7-B878-488F-8670-43C9CB2B9764}" type="presParOf" srcId="{978BA850-82E8-48C5-8E8D-F036DEFC1D11}" destId="{4F3890CF-EC17-424B-A988-AC579FC7EC36}" srcOrd="1" destOrd="0" presId="urn:microsoft.com/office/officeart/2008/layout/LinedList"/>
    <dgm:cxn modelId="{DA25B6AE-2DAA-4D1D-BC2A-948ADEFF749C}" type="presParOf" srcId="{FC9DB959-530C-40E0-B5FA-2FC5D5FB4CEB}" destId="{3B82E0C2-6E72-4B6F-9F7D-547D56D9C054}" srcOrd="4" destOrd="0" presId="urn:microsoft.com/office/officeart/2008/layout/LinedList"/>
    <dgm:cxn modelId="{9C0E919D-4369-4720-84FF-1411CCD125B5}" type="presParOf" srcId="{FC9DB959-530C-40E0-B5FA-2FC5D5FB4CEB}" destId="{D4F47657-34C7-4582-ACBE-DC4CA5659F12}" srcOrd="5" destOrd="0" presId="urn:microsoft.com/office/officeart/2008/layout/LinedList"/>
    <dgm:cxn modelId="{C9C200C0-BE97-4D83-BAB1-1D7E6C255FB1}" type="presParOf" srcId="{D4F47657-34C7-4582-ACBE-DC4CA5659F12}" destId="{E868CE33-F89C-4D89-B1F2-92843F9D752F}" srcOrd="0" destOrd="0" presId="urn:microsoft.com/office/officeart/2008/layout/LinedList"/>
    <dgm:cxn modelId="{9E05D8B6-7FC6-42DC-A7C6-438529F0DF30}" type="presParOf" srcId="{D4F47657-34C7-4582-ACBE-DC4CA5659F12}" destId="{410A14BB-BBD5-4079-BB4A-94CD800ECEE3}"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E8A529-5791-47E5-B93A-2F995ED480DE}"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5E564875-6C6B-4E34-9D6E-621656C00EDD}">
      <dgm:prSet/>
      <dgm:spPr>
        <a:solidFill>
          <a:schemeClr val="accent1">
            <a:lumMod val="40000"/>
            <a:lumOff val="60000"/>
          </a:schemeClr>
        </a:solidFill>
      </dgm:spPr>
      <dgm:t>
        <a:bodyPr/>
        <a:lstStyle/>
        <a:p>
          <a:r>
            <a:rPr lang="es-ES_tradnl" b="1" dirty="0"/>
            <a:t>Factor geográfico: </a:t>
          </a:r>
          <a:r>
            <a:rPr lang="es-ES_tradnl" dirty="0"/>
            <a:t>(art. 1.1.a)</a:t>
          </a:r>
          <a:endParaRPr lang="en-US" dirty="0"/>
        </a:p>
      </dgm:t>
    </dgm:pt>
    <dgm:pt modelId="{218A3386-CB95-4F55-9B2A-7D69199D4B46}" type="parTrans" cxnId="{84BFA7C5-4BEF-44C3-A38E-6EDF548DB5FE}">
      <dgm:prSet/>
      <dgm:spPr/>
      <dgm:t>
        <a:bodyPr/>
        <a:lstStyle/>
        <a:p>
          <a:endParaRPr lang="en-US"/>
        </a:p>
      </dgm:t>
    </dgm:pt>
    <dgm:pt modelId="{4975EDE7-620E-4370-9C91-AE1EA5F8643B}" type="sibTrans" cxnId="{84BFA7C5-4BEF-44C3-A38E-6EDF548DB5FE}">
      <dgm:prSet/>
      <dgm:spPr/>
      <dgm:t>
        <a:bodyPr/>
        <a:lstStyle/>
        <a:p>
          <a:endParaRPr lang="en-US"/>
        </a:p>
      </dgm:t>
    </dgm:pt>
    <dgm:pt modelId="{98AFAF28-85FF-4077-A251-FD3A1B309834}">
      <dgm:prSet/>
      <dgm:spPr/>
      <dgm:t>
        <a:bodyPr/>
        <a:lstStyle/>
        <a:p>
          <a:r>
            <a:rPr lang="es-ES_tradnl" dirty="0"/>
            <a:t>VENDEDOR: establecido en Uruguay (no era parte de la CISG al momento de celebración del contrato. En vigor desde 01/02/2000)</a:t>
          </a:r>
          <a:endParaRPr lang="en-US" dirty="0"/>
        </a:p>
      </dgm:t>
    </dgm:pt>
    <dgm:pt modelId="{F1F0FA9E-A56E-4E53-88FB-FE163A118169}" type="parTrans" cxnId="{643F117D-89FF-4D0E-B2CD-E025BAFF68AC}">
      <dgm:prSet/>
      <dgm:spPr/>
      <dgm:t>
        <a:bodyPr/>
        <a:lstStyle/>
        <a:p>
          <a:endParaRPr lang="en-US"/>
        </a:p>
      </dgm:t>
    </dgm:pt>
    <dgm:pt modelId="{1F1D9E1F-689D-4B14-932A-E2A92A411CCA}" type="sibTrans" cxnId="{643F117D-89FF-4D0E-B2CD-E025BAFF68AC}">
      <dgm:prSet/>
      <dgm:spPr/>
      <dgm:t>
        <a:bodyPr/>
        <a:lstStyle/>
        <a:p>
          <a:endParaRPr lang="en-US"/>
        </a:p>
      </dgm:t>
    </dgm:pt>
    <dgm:pt modelId="{E51A54FA-82AA-42F1-8973-35859F78D8AA}">
      <dgm:prSet/>
      <dgm:spPr/>
      <dgm:t>
        <a:bodyPr/>
        <a:lstStyle/>
        <a:p>
          <a:r>
            <a:rPr lang="es-ES_tradnl" dirty="0"/>
            <a:t>COMPRADOR: establecido en Argentina (parte de la CISG al momento de celebración del contrato. 01/01/1988)                </a:t>
          </a:r>
          <a:endParaRPr lang="en-US" dirty="0"/>
        </a:p>
      </dgm:t>
    </dgm:pt>
    <dgm:pt modelId="{6318154F-6BB2-48C8-8EA1-9E02ECE438E4}" type="parTrans" cxnId="{EDFC63E0-37E7-46FD-A595-6C0565B954E3}">
      <dgm:prSet/>
      <dgm:spPr/>
      <dgm:t>
        <a:bodyPr/>
        <a:lstStyle/>
        <a:p>
          <a:endParaRPr lang="en-US"/>
        </a:p>
      </dgm:t>
    </dgm:pt>
    <dgm:pt modelId="{D496C3D7-202B-484C-9903-90B04B0A3FA6}" type="sibTrans" cxnId="{EDFC63E0-37E7-46FD-A595-6C0565B954E3}">
      <dgm:prSet/>
      <dgm:spPr/>
      <dgm:t>
        <a:bodyPr/>
        <a:lstStyle/>
        <a:p>
          <a:endParaRPr lang="en-US"/>
        </a:p>
      </dgm:t>
    </dgm:pt>
    <dgm:pt modelId="{E3CA8B13-4346-43A9-8FDE-C5DB37AA2B21}">
      <dgm:prSet/>
      <dgm:spPr>
        <a:solidFill>
          <a:schemeClr val="accent1">
            <a:lumMod val="40000"/>
            <a:lumOff val="60000"/>
          </a:schemeClr>
        </a:solidFill>
      </dgm:spPr>
      <dgm:t>
        <a:bodyPr/>
        <a:lstStyle/>
        <a:p>
          <a:r>
            <a:rPr lang="es-ES_tradnl" b="1" dirty="0"/>
            <a:t>Factor material: </a:t>
          </a:r>
          <a:r>
            <a:rPr lang="es-ES_tradnl" dirty="0"/>
            <a:t>(arts. 30 y 35)</a:t>
          </a:r>
          <a:endParaRPr lang="en-US" dirty="0"/>
        </a:p>
      </dgm:t>
    </dgm:pt>
    <dgm:pt modelId="{973AD4EE-BEFE-477C-84EB-177FC3C21B68}" type="parTrans" cxnId="{B20434B2-EBAC-4913-82AF-D1271E09E606}">
      <dgm:prSet/>
      <dgm:spPr/>
      <dgm:t>
        <a:bodyPr/>
        <a:lstStyle/>
        <a:p>
          <a:endParaRPr lang="en-US"/>
        </a:p>
      </dgm:t>
    </dgm:pt>
    <dgm:pt modelId="{69FD83C1-5AAB-4CED-BE3A-41B194A6147C}" type="sibTrans" cxnId="{B20434B2-EBAC-4913-82AF-D1271E09E606}">
      <dgm:prSet/>
      <dgm:spPr/>
      <dgm:t>
        <a:bodyPr/>
        <a:lstStyle/>
        <a:p>
          <a:endParaRPr lang="en-US"/>
        </a:p>
      </dgm:t>
    </dgm:pt>
    <dgm:pt modelId="{EBF05983-E6C0-4C83-8E77-67193341B081}">
      <dgm:prSet/>
      <dgm:spPr/>
      <dgm:t>
        <a:bodyPr/>
        <a:lstStyle/>
        <a:p>
          <a:r>
            <a:rPr lang="es-ES_tradnl" dirty="0"/>
            <a:t>Venta  135.320 kilogramos de cebada malteada</a:t>
          </a:r>
          <a:r>
            <a:rPr lang="es-CL" dirty="0"/>
            <a:t>135.320 kilogramos de cebada malteada</a:t>
          </a:r>
          <a:r>
            <a:rPr lang="es-ES_tradnl" dirty="0"/>
            <a:t> a cambio de un precio </a:t>
          </a:r>
          <a:r>
            <a:rPr lang="es-CL" dirty="0"/>
            <a:t>(</a:t>
          </a:r>
          <a:r>
            <a:rPr lang="es-CL" dirty="0" err="1"/>
            <a:t>us$</a:t>
          </a:r>
          <a:r>
            <a:rPr lang="es-CL" dirty="0"/>
            <a:t> 37.213 e intereses)</a:t>
          </a:r>
          <a:endParaRPr lang="en-US" dirty="0"/>
        </a:p>
      </dgm:t>
    </dgm:pt>
    <dgm:pt modelId="{A2C05DB7-93EE-4CF1-8293-8EFF3F446FE2}" type="parTrans" cxnId="{6B80A46C-6192-4A4C-AA88-177B76882EBB}">
      <dgm:prSet/>
      <dgm:spPr/>
      <dgm:t>
        <a:bodyPr/>
        <a:lstStyle/>
        <a:p>
          <a:endParaRPr lang="en-US"/>
        </a:p>
      </dgm:t>
    </dgm:pt>
    <dgm:pt modelId="{D64F65BF-71E6-4FBB-BA35-F954815EAA7B}" type="sibTrans" cxnId="{6B80A46C-6192-4A4C-AA88-177B76882EBB}">
      <dgm:prSet/>
      <dgm:spPr/>
      <dgm:t>
        <a:bodyPr/>
        <a:lstStyle/>
        <a:p>
          <a:endParaRPr lang="en-US"/>
        </a:p>
      </dgm:t>
    </dgm:pt>
    <dgm:pt modelId="{0189909C-A99D-4068-AC29-E4285D2E2E5E}">
      <dgm:prSet/>
      <dgm:spPr>
        <a:solidFill>
          <a:schemeClr val="accent1">
            <a:lumMod val="40000"/>
            <a:lumOff val="60000"/>
          </a:schemeClr>
        </a:solidFill>
      </dgm:spPr>
      <dgm:t>
        <a:bodyPr/>
        <a:lstStyle/>
        <a:p>
          <a:r>
            <a:rPr lang="es-ES_tradnl" b="1" dirty="0"/>
            <a:t>Factor temporal: </a:t>
          </a:r>
          <a:r>
            <a:rPr lang="es-ES_tradnl" dirty="0"/>
            <a:t>(art. 100)</a:t>
          </a:r>
          <a:endParaRPr lang="en-US" dirty="0"/>
        </a:p>
      </dgm:t>
    </dgm:pt>
    <dgm:pt modelId="{3F36BF46-6E9D-4093-9361-CDF75614896F}" type="parTrans" cxnId="{AFFA5E46-BEB4-4D7B-B41D-6E274008C4BB}">
      <dgm:prSet/>
      <dgm:spPr/>
      <dgm:t>
        <a:bodyPr/>
        <a:lstStyle/>
        <a:p>
          <a:endParaRPr lang="en-US"/>
        </a:p>
      </dgm:t>
    </dgm:pt>
    <dgm:pt modelId="{678CD067-AB19-41FA-A2F8-492DE8EC56D5}" type="sibTrans" cxnId="{AFFA5E46-BEB4-4D7B-B41D-6E274008C4BB}">
      <dgm:prSet/>
      <dgm:spPr/>
      <dgm:t>
        <a:bodyPr/>
        <a:lstStyle/>
        <a:p>
          <a:endParaRPr lang="en-US"/>
        </a:p>
      </dgm:t>
    </dgm:pt>
    <dgm:pt modelId="{0A1CFFB6-7239-4DBC-B9AA-430654BD9E03}" type="pres">
      <dgm:prSet presAssocID="{50E8A529-5791-47E5-B93A-2F995ED480DE}" presName="vert0" presStyleCnt="0">
        <dgm:presLayoutVars>
          <dgm:dir/>
          <dgm:animOne val="branch"/>
          <dgm:animLvl val="lvl"/>
        </dgm:presLayoutVars>
      </dgm:prSet>
      <dgm:spPr/>
    </dgm:pt>
    <dgm:pt modelId="{3FB92AEA-A3BB-490A-9B73-5990757DAAA6}" type="pres">
      <dgm:prSet presAssocID="{5E564875-6C6B-4E34-9D6E-621656C00EDD}" presName="thickLine" presStyleLbl="alignNode1" presStyleIdx="0" presStyleCnt="6"/>
      <dgm:spPr/>
    </dgm:pt>
    <dgm:pt modelId="{48394EB5-9C9B-4CB1-9FC4-2D87D8F04DD2}" type="pres">
      <dgm:prSet presAssocID="{5E564875-6C6B-4E34-9D6E-621656C00EDD}" presName="horz1" presStyleCnt="0"/>
      <dgm:spPr/>
    </dgm:pt>
    <dgm:pt modelId="{E7DD7008-12AA-4D59-8DD0-5F4E5C3F998C}" type="pres">
      <dgm:prSet presAssocID="{5E564875-6C6B-4E34-9D6E-621656C00EDD}" presName="tx1" presStyleLbl="revTx" presStyleIdx="0" presStyleCnt="6"/>
      <dgm:spPr/>
    </dgm:pt>
    <dgm:pt modelId="{88B730DF-D925-4C28-AC01-170A9CDD1835}" type="pres">
      <dgm:prSet presAssocID="{5E564875-6C6B-4E34-9D6E-621656C00EDD}" presName="vert1" presStyleCnt="0"/>
      <dgm:spPr/>
    </dgm:pt>
    <dgm:pt modelId="{9260E18C-2E31-4071-8A07-662E7A288F48}" type="pres">
      <dgm:prSet presAssocID="{98AFAF28-85FF-4077-A251-FD3A1B309834}" presName="thickLine" presStyleLbl="alignNode1" presStyleIdx="1" presStyleCnt="6"/>
      <dgm:spPr/>
    </dgm:pt>
    <dgm:pt modelId="{61B4F3B5-5FF2-4DFE-8DE8-0C8705C286E7}" type="pres">
      <dgm:prSet presAssocID="{98AFAF28-85FF-4077-A251-FD3A1B309834}" presName="horz1" presStyleCnt="0"/>
      <dgm:spPr/>
    </dgm:pt>
    <dgm:pt modelId="{5D265675-4C0F-4100-B3B6-247564D77F9A}" type="pres">
      <dgm:prSet presAssocID="{98AFAF28-85FF-4077-A251-FD3A1B309834}" presName="tx1" presStyleLbl="revTx" presStyleIdx="1" presStyleCnt="6"/>
      <dgm:spPr/>
    </dgm:pt>
    <dgm:pt modelId="{AC7D43D1-72AB-41CC-9EEC-AEAB4569BB3B}" type="pres">
      <dgm:prSet presAssocID="{98AFAF28-85FF-4077-A251-FD3A1B309834}" presName="vert1" presStyleCnt="0"/>
      <dgm:spPr/>
    </dgm:pt>
    <dgm:pt modelId="{1820582E-858D-4D45-B5B9-7D93D7487180}" type="pres">
      <dgm:prSet presAssocID="{E51A54FA-82AA-42F1-8973-35859F78D8AA}" presName="thickLine" presStyleLbl="alignNode1" presStyleIdx="2" presStyleCnt="6"/>
      <dgm:spPr/>
    </dgm:pt>
    <dgm:pt modelId="{4D91ED74-4AC6-4FFC-8967-169BD604F05C}" type="pres">
      <dgm:prSet presAssocID="{E51A54FA-82AA-42F1-8973-35859F78D8AA}" presName="horz1" presStyleCnt="0"/>
      <dgm:spPr/>
    </dgm:pt>
    <dgm:pt modelId="{F870783E-829D-4FF0-8222-17F5339C3C8E}" type="pres">
      <dgm:prSet presAssocID="{E51A54FA-82AA-42F1-8973-35859F78D8AA}" presName="tx1" presStyleLbl="revTx" presStyleIdx="2" presStyleCnt="6"/>
      <dgm:spPr/>
    </dgm:pt>
    <dgm:pt modelId="{378EEA21-E01C-43B9-AAD6-88C3CB921D45}" type="pres">
      <dgm:prSet presAssocID="{E51A54FA-82AA-42F1-8973-35859F78D8AA}" presName="vert1" presStyleCnt="0"/>
      <dgm:spPr/>
    </dgm:pt>
    <dgm:pt modelId="{089C4D24-2F03-457A-A540-B98FDCA74666}" type="pres">
      <dgm:prSet presAssocID="{E3CA8B13-4346-43A9-8FDE-C5DB37AA2B21}" presName="thickLine" presStyleLbl="alignNode1" presStyleIdx="3" presStyleCnt="6"/>
      <dgm:spPr/>
    </dgm:pt>
    <dgm:pt modelId="{3EA5BFAB-25AA-4F39-BA7A-037CA687A461}" type="pres">
      <dgm:prSet presAssocID="{E3CA8B13-4346-43A9-8FDE-C5DB37AA2B21}" presName="horz1" presStyleCnt="0"/>
      <dgm:spPr/>
    </dgm:pt>
    <dgm:pt modelId="{80B8A72A-3016-454A-8E45-8CFF26B7E59F}" type="pres">
      <dgm:prSet presAssocID="{E3CA8B13-4346-43A9-8FDE-C5DB37AA2B21}" presName="tx1" presStyleLbl="revTx" presStyleIdx="3" presStyleCnt="6"/>
      <dgm:spPr/>
    </dgm:pt>
    <dgm:pt modelId="{A6E49988-1E54-462B-A132-9FA7B0765572}" type="pres">
      <dgm:prSet presAssocID="{E3CA8B13-4346-43A9-8FDE-C5DB37AA2B21}" presName="vert1" presStyleCnt="0"/>
      <dgm:spPr/>
    </dgm:pt>
    <dgm:pt modelId="{BC61439F-AEC7-4F8C-A84D-A1BDBE20E041}" type="pres">
      <dgm:prSet presAssocID="{EBF05983-E6C0-4C83-8E77-67193341B081}" presName="thickLine" presStyleLbl="alignNode1" presStyleIdx="4" presStyleCnt="6"/>
      <dgm:spPr/>
    </dgm:pt>
    <dgm:pt modelId="{88E15692-34FF-46B5-95F6-B68F8FE42537}" type="pres">
      <dgm:prSet presAssocID="{EBF05983-E6C0-4C83-8E77-67193341B081}" presName="horz1" presStyleCnt="0"/>
      <dgm:spPr/>
    </dgm:pt>
    <dgm:pt modelId="{4125053D-E861-4FEE-AD52-01F3E0A273E4}" type="pres">
      <dgm:prSet presAssocID="{EBF05983-E6C0-4C83-8E77-67193341B081}" presName="tx1" presStyleLbl="revTx" presStyleIdx="4" presStyleCnt="6"/>
      <dgm:spPr/>
    </dgm:pt>
    <dgm:pt modelId="{59802146-ADCF-4FF3-977A-7E828A96E0EC}" type="pres">
      <dgm:prSet presAssocID="{EBF05983-E6C0-4C83-8E77-67193341B081}" presName="vert1" presStyleCnt="0"/>
      <dgm:spPr/>
    </dgm:pt>
    <dgm:pt modelId="{2CCEC9F1-E06A-4138-88F9-759530E3BFCD}" type="pres">
      <dgm:prSet presAssocID="{0189909C-A99D-4068-AC29-E4285D2E2E5E}" presName="thickLine" presStyleLbl="alignNode1" presStyleIdx="5" presStyleCnt="6"/>
      <dgm:spPr/>
    </dgm:pt>
    <dgm:pt modelId="{29E6E6D0-8199-4684-9702-9BA779186E34}" type="pres">
      <dgm:prSet presAssocID="{0189909C-A99D-4068-AC29-E4285D2E2E5E}" presName="horz1" presStyleCnt="0"/>
      <dgm:spPr/>
    </dgm:pt>
    <dgm:pt modelId="{B0510B30-934C-4BD5-BE05-4E5AF9F9C8AC}" type="pres">
      <dgm:prSet presAssocID="{0189909C-A99D-4068-AC29-E4285D2E2E5E}" presName="tx1" presStyleLbl="revTx" presStyleIdx="5" presStyleCnt="6"/>
      <dgm:spPr/>
    </dgm:pt>
    <dgm:pt modelId="{0B7C6E84-00C5-4D98-9678-359D5295022A}" type="pres">
      <dgm:prSet presAssocID="{0189909C-A99D-4068-AC29-E4285D2E2E5E}" presName="vert1" presStyleCnt="0"/>
      <dgm:spPr/>
    </dgm:pt>
  </dgm:ptLst>
  <dgm:cxnLst>
    <dgm:cxn modelId="{ABDC2614-CA3A-48F7-8207-DBF46A1553D9}" type="presOf" srcId="{E3CA8B13-4346-43A9-8FDE-C5DB37AA2B21}" destId="{80B8A72A-3016-454A-8E45-8CFF26B7E59F}" srcOrd="0" destOrd="0" presId="urn:microsoft.com/office/officeart/2008/layout/LinedList"/>
    <dgm:cxn modelId="{7725D234-28B5-49AF-837C-BE329F171DE6}" type="presOf" srcId="{0189909C-A99D-4068-AC29-E4285D2E2E5E}" destId="{B0510B30-934C-4BD5-BE05-4E5AF9F9C8AC}" srcOrd="0" destOrd="0" presId="urn:microsoft.com/office/officeart/2008/layout/LinedList"/>
    <dgm:cxn modelId="{0A429A35-7089-4067-B75F-136FE535F648}" type="presOf" srcId="{5E564875-6C6B-4E34-9D6E-621656C00EDD}" destId="{E7DD7008-12AA-4D59-8DD0-5F4E5C3F998C}" srcOrd="0" destOrd="0" presId="urn:microsoft.com/office/officeart/2008/layout/LinedList"/>
    <dgm:cxn modelId="{AFFA5E46-BEB4-4D7B-B41D-6E274008C4BB}" srcId="{50E8A529-5791-47E5-B93A-2F995ED480DE}" destId="{0189909C-A99D-4068-AC29-E4285D2E2E5E}" srcOrd="5" destOrd="0" parTransId="{3F36BF46-6E9D-4093-9361-CDF75614896F}" sibTransId="{678CD067-AB19-41FA-A2F8-492DE8EC56D5}"/>
    <dgm:cxn modelId="{9D097066-390C-4584-94BF-0E966BF8A17D}" type="presOf" srcId="{50E8A529-5791-47E5-B93A-2F995ED480DE}" destId="{0A1CFFB6-7239-4DBC-B9AA-430654BD9E03}" srcOrd="0" destOrd="0" presId="urn:microsoft.com/office/officeart/2008/layout/LinedList"/>
    <dgm:cxn modelId="{6B80A46C-6192-4A4C-AA88-177B76882EBB}" srcId="{50E8A529-5791-47E5-B93A-2F995ED480DE}" destId="{EBF05983-E6C0-4C83-8E77-67193341B081}" srcOrd="4" destOrd="0" parTransId="{A2C05DB7-93EE-4CF1-8293-8EFF3F446FE2}" sibTransId="{D64F65BF-71E6-4FBB-BA35-F954815EAA7B}"/>
    <dgm:cxn modelId="{643F117D-89FF-4D0E-B2CD-E025BAFF68AC}" srcId="{50E8A529-5791-47E5-B93A-2F995ED480DE}" destId="{98AFAF28-85FF-4077-A251-FD3A1B309834}" srcOrd="1" destOrd="0" parTransId="{F1F0FA9E-A56E-4E53-88FB-FE163A118169}" sibTransId="{1F1D9E1F-689D-4B14-932A-E2A92A411CCA}"/>
    <dgm:cxn modelId="{6BD08E80-A18D-4BCF-9EFD-D1829D73D3B4}" type="presOf" srcId="{98AFAF28-85FF-4077-A251-FD3A1B309834}" destId="{5D265675-4C0F-4100-B3B6-247564D77F9A}" srcOrd="0" destOrd="0" presId="urn:microsoft.com/office/officeart/2008/layout/LinedList"/>
    <dgm:cxn modelId="{21691F93-4BF1-4DD9-9F0C-15B0E9E62DE8}" type="presOf" srcId="{EBF05983-E6C0-4C83-8E77-67193341B081}" destId="{4125053D-E861-4FEE-AD52-01F3E0A273E4}" srcOrd="0" destOrd="0" presId="urn:microsoft.com/office/officeart/2008/layout/LinedList"/>
    <dgm:cxn modelId="{B20434B2-EBAC-4913-82AF-D1271E09E606}" srcId="{50E8A529-5791-47E5-B93A-2F995ED480DE}" destId="{E3CA8B13-4346-43A9-8FDE-C5DB37AA2B21}" srcOrd="3" destOrd="0" parTransId="{973AD4EE-BEFE-477C-84EB-177FC3C21B68}" sibTransId="{69FD83C1-5AAB-4CED-BE3A-41B194A6147C}"/>
    <dgm:cxn modelId="{84BFA7C5-4BEF-44C3-A38E-6EDF548DB5FE}" srcId="{50E8A529-5791-47E5-B93A-2F995ED480DE}" destId="{5E564875-6C6B-4E34-9D6E-621656C00EDD}" srcOrd="0" destOrd="0" parTransId="{218A3386-CB95-4F55-9B2A-7D69199D4B46}" sibTransId="{4975EDE7-620E-4370-9C91-AE1EA5F8643B}"/>
    <dgm:cxn modelId="{EDFC63E0-37E7-46FD-A595-6C0565B954E3}" srcId="{50E8A529-5791-47E5-B93A-2F995ED480DE}" destId="{E51A54FA-82AA-42F1-8973-35859F78D8AA}" srcOrd="2" destOrd="0" parTransId="{6318154F-6BB2-48C8-8EA1-9E02ECE438E4}" sibTransId="{D496C3D7-202B-484C-9903-90B04B0A3FA6}"/>
    <dgm:cxn modelId="{40FB9FF1-ABC8-4D7B-8BB0-CA679735FF0B}" type="presOf" srcId="{E51A54FA-82AA-42F1-8973-35859F78D8AA}" destId="{F870783E-829D-4FF0-8222-17F5339C3C8E}" srcOrd="0" destOrd="0" presId="urn:microsoft.com/office/officeart/2008/layout/LinedList"/>
    <dgm:cxn modelId="{F64F2CAF-E247-4D99-955F-95B014008E47}" type="presParOf" srcId="{0A1CFFB6-7239-4DBC-B9AA-430654BD9E03}" destId="{3FB92AEA-A3BB-490A-9B73-5990757DAAA6}" srcOrd="0" destOrd="0" presId="urn:microsoft.com/office/officeart/2008/layout/LinedList"/>
    <dgm:cxn modelId="{0D6BF329-0DD6-4502-9D59-E76E4444CC36}" type="presParOf" srcId="{0A1CFFB6-7239-4DBC-B9AA-430654BD9E03}" destId="{48394EB5-9C9B-4CB1-9FC4-2D87D8F04DD2}" srcOrd="1" destOrd="0" presId="urn:microsoft.com/office/officeart/2008/layout/LinedList"/>
    <dgm:cxn modelId="{67F6F1A0-3F30-4EDD-8CCC-253477029EFF}" type="presParOf" srcId="{48394EB5-9C9B-4CB1-9FC4-2D87D8F04DD2}" destId="{E7DD7008-12AA-4D59-8DD0-5F4E5C3F998C}" srcOrd="0" destOrd="0" presId="urn:microsoft.com/office/officeart/2008/layout/LinedList"/>
    <dgm:cxn modelId="{C583527E-F75A-4F41-AC30-DA1A93AC9896}" type="presParOf" srcId="{48394EB5-9C9B-4CB1-9FC4-2D87D8F04DD2}" destId="{88B730DF-D925-4C28-AC01-170A9CDD1835}" srcOrd="1" destOrd="0" presId="urn:microsoft.com/office/officeart/2008/layout/LinedList"/>
    <dgm:cxn modelId="{5D79242A-1BB1-4316-8B3F-374F549A80EE}" type="presParOf" srcId="{0A1CFFB6-7239-4DBC-B9AA-430654BD9E03}" destId="{9260E18C-2E31-4071-8A07-662E7A288F48}" srcOrd="2" destOrd="0" presId="urn:microsoft.com/office/officeart/2008/layout/LinedList"/>
    <dgm:cxn modelId="{BD5B20C5-21B2-441F-9636-D8A1142F1D88}" type="presParOf" srcId="{0A1CFFB6-7239-4DBC-B9AA-430654BD9E03}" destId="{61B4F3B5-5FF2-4DFE-8DE8-0C8705C286E7}" srcOrd="3" destOrd="0" presId="urn:microsoft.com/office/officeart/2008/layout/LinedList"/>
    <dgm:cxn modelId="{2007212B-F406-4A57-B395-1C6E0DA2521F}" type="presParOf" srcId="{61B4F3B5-5FF2-4DFE-8DE8-0C8705C286E7}" destId="{5D265675-4C0F-4100-B3B6-247564D77F9A}" srcOrd="0" destOrd="0" presId="urn:microsoft.com/office/officeart/2008/layout/LinedList"/>
    <dgm:cxn modelId="{EED619A2-527F-4198-9654-0948A2D863DD}" type="presParOf" srcId="{61B4F3B5-5FF2-4DFE-8DE8-0C8705C286E7}" destId="{AC7D43D1-72AB-41CC-9EEC-AEAB4569BB3B}" srcOrd="1" destOrd="0" presId="urn:microsoft.com/office/officeart/2008/layout/LinedList"/>
    <dgm:cxn modelId="{1B853010-5D93-41F9-935D-941926B2B2C6}" type="presParOf" srcId="{0A1CFFB6-7239-4DBC-B9AA-430654BD9E03}" destId="{1820582E-858D-4D45-B5B9-7D93D7487180}" srcOrd="4" destOrd="0" presId="urn:microsoft.com/office/officeart/2008/layout/LinedList"/>
    <dgm:cxn modelId="{7447D274-5193-4270-B5B9-C7E3098C0F67}" type="presParOf" srcId="{0A1CFFB6-7239-4DBC-B9AA-430654BD9E03}" destId="{4D91ED74-4AC6-4FFC-8967-169BD604F05C}" srcOrd="5" destOrd="0" presId="urn:microsoft.com/office/officeart/2008/layout/LinedList"/>
    <dgm:cxn modelId="{5E6CDEC5-6E3B-4023-8B96-04B35119E8CB}" type="presParOf" srcId="{4D91ED74-4AC6-4FFC-8967-169BD604F05C}" destId="{F870783E-829D-4FF0-8222-17F5339C3C8E}" srcOrd="0" destOrd="0" presId="urn:microsoft.com/office/officeart/2008/layout/LinedList"/>
    <dgm:cxn modelId="{1B39A8FF-E75E-4CF9-8321-827025B836C9}" type="presParOf" srcId="{4D91ED74-4AC6-4FFC-8967-169BD604F05C}" destId="{378EEA21-E01C-43B9-AAD6-88C3CB921D45}" srcOrd="1" destOrd="0" presId="urn:microsoft.com/office/officeart/2008/layout/LinedList"/>
    <dgm:cxn modelId="{03B78E6B-B6D2-4CD2-ACA7-A8A0B3733DDB}" type="presParOf" srcId="{0A1CFFB6-7239-4DBC-B9AA-430654BD9E03}" destId="{089C4D24-2F03-457A-A540-B98FDCA74666}" srcOrd="6" destOrd="0" presId="urn:microsoft.com/office/officeart/2008/layout/LinedList"/>
    <dgm:cxn modelId="{D0A804DC-332C-4B07-9C5F-AD738F391518}" type="presParOf" srcId="{0A1CFFB6-7239-4DBC-B9AA-430654BD9E03}" destId="{3EA5BFAB-25AA-4F39-BA7A-037CA687A461}" srcOrd="7" destOrd="0" presId="urn:microsoft.com/office/officeart/2008/layout/LinedList"/>
    <dgm:cxn modelId="{857FF65A-CC1B-4B32-B12A-6047138EB427}" type="presParOf" srcId="{3EA5BFAB-25AA-4F39-BA7A-037CA687A461}" destId="{80B8A72A-3016-454A-8E45-8CFF26B7E59F}" srcOrd="0" destOrd="0" presId="urn:microsoft.com/office/officeart/2008/layout/LinedList"/>
    <dgm:cxn modelId="{2E32980D-27B8-46F3-8C04-41177E82BDBC}" type="presParOf" srcId="{3EA5BFAB-25AA-4F39-BA7A-037CA687A461}" destId="{A6E49988-1E54-462B-A132-9FA7B0765572}" srcOrd="1" destOrd="0" presId="urn:microsoft.com/office/officeart/2008/layout/LinedList"/>
    <dgm:cxn modelId="{156CA002-0873-4C10-B11E-B1041D793625}" type="presParOf" srcId="{0A1CFFB6-7239-4DBC-B9AA-430654BD9E03}" destId="{BC61439F-AEC7-4F8C-A84D-A1BDBE20E041}" srcOrd="8" destOrd="0" presId="urn:microsoft.com/office/officeart/2008/layout/LinedList"/>
    <dgm:cxn modelId="{5E537590-A09C-471E-ABE4-3B309E20CFED}" type="presParOf" srcId="{0A1CFFB6-7239-4DBC-B9AA-430654BD9E03}" destId="{88E15692-34FF-46B5-95F6-B68F8FE42537}" srcOrd="9" destOrd="0" presId="urn:microsoft.com/office/officeart/2008/layout/LinedList"/>
    <dgm:cxn modelId="{601A135A-EF5B-4508-A401-CBE701978A6E}" type="presParOf" srcId="{88E15692-34FF-46B5-95F6-B68F8FE42537}" destId="{4125053D-E861-4FEE-AD52-01F3E0A273E4}" srcOrd="0" destOrd="0" presId="urn:microsoft.com/office/officeart/2008/layout/LinedList"/>
    <dgm:cxn modelId="{73E25C5E-A69A-4CDA-8BE1-587A15DD43B4}" type="presParOf" srcId="{88E15692-34FF-46B5-95F6-B68F8FE42537}" destId="{59802146-ADCF-4FF3-977A-7E828A96E0EC}" srcOrd="1" destOrd="0" presId="urn:microsoft.com/office/officeart/2008/layout/LinedList"/>
    <dgm:cxn modelId="{E362F965-B8F8-4D64-8469-FC85A5FA0676}" type="presParOf" srcId="{0A1CFFB6-7239-4DBC-B9AA-430654BD9E03}" destId="{2CCEC9F1-E06A-4138-88F9-759530E3BFCD}" srcOrd="10" destOrd="0" presId="urn:microsoft.com/office/officeart/2008/layout/LinedList"/>
    <dgm:cxn modelId="{B62B1F7F-4160-49DB-AC9A-6AF47B140A30}" type="presParOf" srcId="{0A1CFFB6-7239-4DBC-B9AA-430654BD9E03}" destId="{29E6E6D0-8199-4684-9702-9BA779186E34}" srcOrd="11" destOrd="0" presId="urn:microsoft.com/office/officeart/2008/layout/LinedList"/>
    <dgm:cxn modelId="{8921B0AC-1C5A-4A5C-AF96-D02E48A0DC52}" type="presParOf" srcId="{29E6E6D0-8199-4684-9702-9BA779186E34}" destId="{B0510B30-934C-4BD5-BE05-4E5AF9F9C8AC}" srcOrd="0" destOrd="0" presId="urn:microsoft.com/office/officeart/2008/layout/LinedList"/>
    <dgm:cxn modelId="{EE3F745B-FC08-4B8C-8DBB-1EFCCEA2FAF4}" type="presParOf" srcId="{29E6E6D0-8199-4684-9702-9BA779186E34}" destId="{0B7C6E84-00C5-4D98-9678-359D5295022A}" srcOrd="1" destOrd="0" presId="urn:microsoft.com/office/officeart/2008/layout/Line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1576F3-C8DC-45AA-B046-DD855A9BDD8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81EB980-A45E-46D9-A91C-6F5817A52483}">
      <dgm:prSet/>
      <dgm:spPr/>
      <dgm:t>
        <a:bodyPr/>
        <a:lstStyle/>
        <a:p>
          <a:r>
            <a:rPr lang="es-ES"/>
            <a:t>Lo anterior, teniendo en cuenta que la regla de conflicto argentina (art. 1209 C.C. vigente en ese momento) establecía:</a:t>
          </a:r>
          <a:endParaRPr lang="en-US"/>
        </a:p>
      </dgm:t>
    </dgm:pt>
    <dgm:pt modelId="{32B376F5-97BA-41A3-A459-3194480E2C51}" type="parTrans" cxnId="{F357E145-4EA8-4DED-A2FE-658BFC7BABAF}">
      <dgm:prSet/>
      <dgm:spPr/>
      <dgm:t>
        <a:bodyPr/>
        <a:lstStyle/>
        <a:p>
          <a:endParaRPr lang="en-US"/>
        </a:p>
      </dgm:t>
    </dgm:pt>
    <dgm:pt modelId="{5E050E9C-6B6A-4739-869D-33E4915993D4}" type="sibTrans" cxnId="{F357E145-4EA8-4DED-A2FE-658BFC7BABAF}">
      <dgm:prSet/>
      <dgm:spPr/>
      <dgm:t>
        <a:bodyPr/>
        <a:lstStyle/>
        <a:p>
          <a:endParaRPr lang="en-US"/>
        </a:p>
      </dgm:t>
    </dgm:pt>
    <dgm:pt modelId="{7763BC0A-1E88-4CC1-917C-0F65F165D163}">
      <dgm:prSet/>
      <dgm:spPr/>
      <dgm:t>
        <a:bodyPr/>
        <a:lstStyle/>
        <a:p>
          <a:r>
            <a:rPr lang="es-ES"/>
            <a:t>“Los contratos celebrados en la República o fuera de ella, que deban ser ejecutados en el territorio del Estado, </a:t>
          </a:r>
          <a:r>
            <a:rPr lang="es-ES" b="1" i="1"/>
            <a:t>serán juzgados en cuanto a su validez, naturaleza y obligaciones por las leyes de la República</a:t>
          </a:r>
          <a:r>
            <a:rPr lang="es-ES"/>
            <a:t>, sean los contratantes nacionales o extranjeros”. </a:t>
          </a:r>
          <a:endParaRPr lang="en-US"/>
        </a:p>
      </dgm:t>
    </dgm:pt>
    <dgm:pt modelId="{29C8F47B-11A4-4287-8128-8E9E783E5A39}" type="parTrans" cxnId="{138927C1-4D8D-474A-9546-43CE5216A91B}">
      <dgm:prSet/>
      <dgm:spPr/>
      <dgm:t>
        <a:bodyPr/>
        <a:lstStyle/>
        <a:p>
          <a:endParaRPr lang="en-US"/>
        </a:p>
      </dgm:t>
    </dgm:pt>
    <dgm:pt modelId="{B8985463-013C-47F4-93AB-DD8795B341AE}" type="sibTrans" cxnId="{138927C1-4D8D-474A-9546-43CE5216A91B}">
      <dgm:prSet/>
      <dgm:spPr/>
      <dgm:t>
        <a:bodyPr/>
        <a:lstStyle/>
        <a:p>
          <a:endParaRPr lang="en-US"/>
        </a:p>
      </dgm:t>
    </dgm:pt>
    <dgm:pt modelId="{C78165FD-F257-4524-9062-09D0B9F1A2C5}" type="pres">
      <dgm:prSet presAssocID="{401576F3-C8DC-45AA-B046-DD855A9BDD85}" presName="linear" presStyleCnt="0">
        <dgm:presLayoutVars>
          <dgm:animLvl val="lvl"/>
          <dgm:resizeHandles val="exact"/>
        </dgm:presLayoutVars>
      </dgm:prSet>
      <dgm:spPr/>
    </dgm:pt>
    <dgm:pt modelId="{987059EA-8879-43AF-B400-C73A0D534B8E}" type="pres">
      <dgm:prSet presAssocID="{A81EB980-A45E-46D9-A91C-6F5817A52483}" presName="parentText" presStyleLbl="node1" presStyleIdx="0" presStyleCnt="2">
        <dgm:presLayoutVars>
          <dgm:chMax val="0"/>
          <dgm:bulletEnabled val="1"/>
        </dgm:presLayoutVars>
      </dgm:prSet>
      <dgm:spPr/>
    </dgm:pt>
    <dgm:pt modelId="{453AAEDF-AEFA-471B-829B-7DAB9D44398F}" type="pres">
      <dgm:prSet presAssocID="{5E050E9C-6B6A-4739-869D-33E4915993D4}" presName="spacer" presStyleCnt="0"/>
      <dgm:spPr/>
    </dgm:pt>
    <dgm:pt modelId="{39CBB1C9-9A1F-4BE6-BDC8-9B6B013DA8C5}" type="pres">
      <dgm:prSet presAssocID="{7763BC0A-1E88-4CC1-917C-0F65F165D163}" presName="parentText" presStyleLbl="node1" presStyleIdx="1" presStyleCnt="2">
        <dgm:presLayoutVars>
          <dgm:chMax val="0"/>
          <dgm:bulletEnabled val="1"/>
        </dgm:presLayoutVars>
      </dgm:prSet>
      <dgm:spPr/>
    </dgm:pt>
  </dgm:ptLst>
  <dgm:cxnLst>
    <dgm:cxn modelId="{7C840319-A359-419E-850A-CAC2100B5073}" type="presOf" srcId="{7763BC0A-1E88-4CC1-917C-0F65F165D163}" destId="{39CBB1C9-9A1F-4BE6-BDC8-9B6B013DA8C5}" srcOrd="0" destOrd="0" presId="urn:microsoft.com/office/officeart/2005/8/layout/vList2"/>
    <dgm:cxn modelId="{F357E145-4EA8-4DED-A2FE-658BFC7BABAF}" srcId="{401576F3-C8DC-45AA-B046-DD855A9BDD85}" destId="{A81EB980-A45E-46D9-A91C-6F5817A52483}" srcOrd="0" destOrd="0" parTransId="{32B376F5-97BA-41A3-A459-3194480E2C51}" sibTransId="{5E050E9C-6B6A-4739-869D-33E4915993D4}"/>
    <dgm:cxn modelId="{4F4B41BF-7676-4EAB-B538-06263878E02B}" type="presOf" srcId="{A81EB980-A45E-46D9-A91C-6F5817A52483}" destId="{987059EA-8879-43AF-B400-C73A0D534B8E}" srcOrd="0" destOrd="0" presId="urn:microsoft.com/office/officeart/2005/8/layout/vList2"/>
    <dgm:cxn modelId="{138927C1-4D8D-474A-9546-43CE5216A91B}" srcId="{401576F3-C8DC-45AA-B046-DD855A9BDD85}" destId="{7763BC0A-1E88-4CC1-917C-0F65F165D163}" srcOrd="1" destOrd="0" parTransId="{29C8F47B-11A4-4287-8128-8E9E783E5A39}" sibTransId="{B8985463-013C-47F4-93AB-DD8795B341AE}"/>
    <dgm:cxn modelId="{CA403CCA-9E4C-4C05-B104-DB813B17132A}" type="presOf" srcId="{401576F3-C8DC-45AA-B046-DD855A9BDD85}" destId="{C78165FD-F257-4524-9062-09D0B9F1A2C5}" srcOrd="0" destOrd="0" presId="urn:microsoft.com/office/officeart/2005/8/layout/vList2"/>
    <dgm:cxn modelId="{391AF953-F8EA-418F-85D3-62302FD791A0}" type="presParOf" srcId="{C78165FD-F257-4524-9062-09D0B9F1A2C5}" destId="{987059EA-8879-43AF-B400-C73A0D534B8E}" srcOrd="0" destOrd="0" presId="urn:microsoft.com/office/officeart/2005/8/layout/vList2"/>
    <dgm:cxn modelId="{7E347436-C317-4BA1-B116-BC523D1AFA16}" type="presParOf" srcId="{C78165FD-F257-4524-9062-09D0B9F1A2C5}" destId="{453AAEDF-AEFA-471B-829B-7DAB9D44398F}" srcOrd="1" destOrd="0" presId="urn:microsoft.com/office/officeart/2005/8/layout/vList2"/>
    <dgm:cxn modelId="{52D3B0F8-024C-40D4-A34B-56DE9EAC5DA2}" type="presParOf" srcId="{C78165FD-F257-4524-9062-09D0B9F1A2C5}" destId="{39CBB1C9-9A1F-4BE6-BDC8-9B6B013DA8C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9026D2-1C9B-496F-AF4D-5321E9BF735B}">
      <dsp:nvSpPr>
        <dsp:cNvPr id="0" name=""/>
        <dsp:cNvSpPr/>
      </dsp:nvSpPr>
      <dsp:spPr>
        <a:xfrm>
          <a:off x="0" y="2588"/>
          <a:ext cx="5665603" cy="0"/>
        </a:xfrm>
        <a:prstGeom prst="lin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FC9D4A-2325-462A-A2BA-293DF356F128}">
      <dsp:nvSpPr>
        <dsp:cNvPr id="0" name=""/>
        <dsp:cNvSpPr/>
      </dsp:nvSpPr>
      <dsp:spPr>
        <a:xfrm>
          <a:off x="0" y="2588"/>
          <a:ext cx="5665603" cy="1765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CL" sz="1600" kern="1200" dirty="0"/>
            <a:t>Se celebró un contrato de venta de insumos para la fabricación de cerveza entre </a:t>
          </a:r>
          <a:r>
            <a:rPr lang="es-CL" sz="1600" kern="1200" dirty="0" err="1"/>
            <a:t>Paysand</a:t>
          </a:r>
          <a:r>
            <a:rPr lang="es-ES" sz="1600" kern="1200" dirty="0"/>
            <a:t>ú, </a:t>
          </a:r>
          <a:r>
            <a:rPr lang="es-CL" sz="1600" kern="1200" dirty="0"/>
            <a:t>empresa establecida en Uruguay (vendedora) y </a:t>
          </a:r>
          <a:r>
            <a:rPr lang="es-CL" sz="1600" kern="1200" dirty="0" err="1"/>
            <a:t>Cervecer</a:t>
          </a:r>
          <a:r>
            <a:rPr lang="es-ES" sz="1600" kern="1200" dirty="0" err="1"/>
            <a:t>ía</a:t>
          </a:r>
          <a:r>
            <a:rPr lang="es-ES" sz="1600" kern="1200" dirty="0"/>
            <a:t> Argentina, establecida en </a:t>
          </a:r>
          <a:r>
            <a:rPr lang="es-CL" sz="1600" kern="1200" dirty="0"/>
            <a:t>Argentina (compradora),</a:t>
          </a:r>
          <a:endParaRPr lang="en-US" sz="1600" kern="1200" dirty="0"/>
        </a:p>
      </dsp:txBody>
      <dsp:txXfrm>
        <a:off x="0" y="2588"/>
        <a:ext cx="5665603" cy="1765343"/>
      </dsp:txXfrm>
    </dsp:sp>
    <dsp:sp modelId="{946959AA-338A-4D7F-B786-67405EA3F1F3}">
      <dsp:nvSpPr>
        <dsp:cNvPr id="0" name=""/>
        <dsp:cNvSpPr/>
      </dsp:nvSpPr>
      <dsp:spPr>
        <a:xfrm>
          <a:off x="0" y="1767932"/>
          <a:ext cx="5665603" cy="0"/>
        </a:xfrm>
        <a:prstGeom prst="lin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7831D4-3C9F-4C83-98D1-122084ABD898}">
      <dsp:nvSpPr>
        <dsp:cNvPr id="0" name=""/>
        <dsp:cNvSpPr/>
      </dsp:nvSpPr>
      <dsp:spPr>
        <a:xfrm>
          <a:off x="0" y="1767932"/>
          <a:ext cx="5665603" cy="1765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CL" sz="1600" kern="1200" dirty="0"/>
            <a:t>La compradora fue demandada por la vendedora ante los tribunales argentinos por incumplimiento del pago del precio (</a:t>
          </a:r>
          <a:r>
            <a:rPr lang="es-CL" sz="1600" kern="1200" dirty="0" err="1"/>
            <a:t>us$</a:t>
          </a:r>
          <a:r>
            <a:rPr lang="es-CL" sz="1600" kern="1200" dirty="0"/>
            <a:t> 37.213 e intereses), equivalente al precio de 135.320 kilogramos de cebada malteada, entregados a la compradora en su planta fabril ubicada en Zárate, </a:t>
          </a:r>
          <a:r>
            <a:rPr lang="es-CL" sz="1600" kern="1200" dirty="0" err="1"/>
            <a:t>Pcia</a:t>
          </a:r>
          <a:r>
            <a:rPr lang="es-CL" sz="1600" kern="1200" dirty="0"/>
            <a:t>. de Buenos Aires, a principios de 1995.</a:t>
          </a:r>
          <a:endParaRPr lang="en-US" sz="1600" kern="1200" dirty="0"/>
        </a:p>
      </dsp:txBody>
      <dsp:txXfrm>
        <a:off x="0" y="1767932"/>
        <a:ext cx="5665603" cy="1765343"/>
      </dsp:txXfrm>
    </dsp:sp>
    <dsp:sp modelId="{3B82E0C2-6E72-4B6F-9F7D-547D56D9C054}">
      <dsp:nvSpPr>
        <dsp:cNvPr id="0" name=""/>
        <dsp:cNvSpPr/>
      </dsp:nvSpPr>
      <dsp:spPr>
        <a:xfrm>
          <a:off x="0" y="3533275"/>
          <a:ext cx="5665603" cy="0"/>
        </a:xfrm>
        <a:prstGeom prst="lin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68CE33-F89C-4D89-B1F2-92843F9D752F}">
      <dsp:nvSpPr>
        <dsp:cNvPr id="0" name=""/>
        <dsp:cNvSpPr/>
      </dsp:nvSpPr>
      <dsp:spPr>
        <a:xfrm>
          <a:off x="0" y="3533275"/>
          <a:ext cx="5665603" cy="1765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CL" sz="1600" kern="1200"/>
            <a:t>La demandada se negó a efectuar el pago alegando que los bienes eran de mala calidad (</a:t>
          </a:r>
          <a:r>
            <a:rPr lang="es-CL" sz="1600" i="1" kern="1200"/>
            <a:t>excepción de contrato no cumplido</a:t>
          </a:r>
          <a:r>
            <a:rPr lang="es-CL" sz="1600" kern="1200"/>
            <a:t>).</a:t>
          </a:r>
          <a:endParaRPr lang="en-US" sz="1600" kern="1200"/>
        </a:p>
      </dsp:txBody>
      <dsp:txXfrm>
        <a:off x="0" y="3533275"/>
        <a:ext cx="5665603" cy="17653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B92AEA-A3BB-490A-9B73-5990757DAAA6}">
      <dsp:nvSpPr>
        <dsp:cNvPr id="0" name=""/>
        <dsp:cNvSpPr/>
      </dsp:nvSpPr>
      <dsp:spPr>
        <a:xfrm>
          <a:off x="0" y="3348"/>
          <a:ext cx="5664708" cy="0"/>
        </a:xfrm>
        <a:prstGeom prst="line">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DD7008-12AA-4D59-8DD0-5F4E5C3F998C}">
      <dsp:nvSpPr>
        <dsp:cNvPr id="0" name=""/>
        <dsp:cNvSpPr/>
      </dsp:nvSpPr>
      <dsp:spPr>
        <a:xfrm>
          <a:off x="0" y="3348"/>
          <a:ext cx="5664708" cy="1141883"/>
        </a:xfrm>
        <a:prstGeom prst="rect">
          <a:avLst/>
        </a:prstGeom>
        <a:solidFill>
          <a:schemeClr val="accent1">
            <a:lumMod val="40000"/>
            <a:lumOff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ES_tradnl" sz="1700" b="1" kern="1200" dirty="0"/>
            <a:t>Factor geográfico: </a:t>
          </a:r>
          <a:r>
            <a:rPr lang="es-ES_tradnl" sz="1700" kern="1200" dirty="0"/>
            <a:t>(art. 1.1.a)</a:t>
          </a:r>
          <a:endParaRPr lang="en-US" sz="1700" kern="1200" dirty="0"/>
        </a:p>
      </dsp:txBody>
      <dsp:txXfrm>
        <a:off x="0" y="3348"/>
        <a:ext cx="5664708" cy="1141883"/>
      </dsp:txXfrm>
    </dsp:sp>
    <dsp:sp modelId="{9260E18C-2E31-4071-8A07-662E7A288F48}">
      <dsp:nvSpPr>
        <dsp:cNvPr id="0" name=""/>
        <dsp:cNvSpPr/>
      </dsp:nvSpPr>
      <dsp:spPr>
        <a:xfrm>
          <a:off x="0" y="1145232"/>
          <a:ext cx="5664708" cy="0"/>
        </a:xfrm>
        <a:prstGeom prst="line">
          <a:avLst/>
        </a:prstGeom>
        <a:solidFill>
          <a:schemeClr val="accent5">
            <a:hueOff val="1462127"/>
            <a:satOff val="159"/>
            <a:lumOff val="0"/>
            <a:alphaOff val="0"/>
          </a:schemeClr>
        </a:solidFill>
        <a:ln w="19050" cap="rnd" cmpd="sng" algn="ctr">
          <a:solidFill>
            <a:schemeClr val="accent5">
              <a:hueOff val="1462127"/>
              <a:satOff val="159"/>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265675-4C0F-4100-B3B6-247564D77F9A}">
      <dsp:nvSpPr>
        <dsp:cNvPr id="0" name=""/>
        <dsp:cNvSpPr/>
      </dsp:nvSpPr>
      <dsp:spPr>
        <a:xfrm>
          <a:off x="0" y="1145232"/>
          <a:ext cx="5664708" cy="1141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ES_tradnl" sz="1700" kern="1200" dirty="0"/>
            <a:t>VENDEDOR: establecido en Uruguay (no era parte de la CISG al momento de celebración del contrato. En vigor desde 01/02/2000)</a:t>
          </a:r>
          <a:endParaRPr lang="en-US" sz="1700" kern="1200" dirty="0"/>
        </a:p>
      </dsp:txBody>
      <dsp:txXfrm>
        <a:off x="0" y="1145232"/>
        <a:ext cx="5664708" cy="1141883"/>
      </dsp:txXfrm>
    </dsp:sp>
    <dsp:sp modelId="{1820582E-858D-4D45-B5B9-7D93D7487180}">
      <dsp:nvSpPr>
        <dsp:cNvPr id="0" name=""/>
        <dsp:cNvSpPr/>
      </dsp:nvSpPr>
      <dsp:spPr>
        <a:xfrm>
          <a:off x="0" y="2287116"/>
          <a:ext cx="5664708" cy="0"/>
        </a:xfrm>
        <a:prstGeom prst="line">
          <a:avLst/>
        </a:prstGeom>
        <a:solidFill>
          <a:schemeClr val="accent5">
            <a:hueOff val="2924253"/>
            <a:satOff val="318"/>
            <a:lumOff val="0"/>
            <a:alphaOff val="0"/>
          </a:schemeClr>
        </a:solidFill>
        <a:ln w="19050" cap="rnd" cmpd="sng" algn="ctr">
          <a:solidFill>
            <a:schemeClr val="accent5">
              <a:hueOff val="2924253"/>
              <a:satOff val="318"/>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70783E-829D-4FF0-8222-17F5339C3C8E}">
      <dsp:nvSpPr>
        <dsp:cNvPr id="0" name=""/>
        <dsp:cNvSpPr/>
      </dsp:nvSpPr>
      <dsp:spPr>
        <a:xfrm>
          <a:off x="0" y="2287116"/>
          <a:ext cx="5664708" cy="1141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ES_tradnl" sz="1700" kern="1200" dirty="0"/>
            <a:t>COMPRADOR: establecido en Argentina (parte de la CISG al momento de celebración del contrato. 01/01/1988)                </a:t>
          </a:r>
          <a:endParaRPr lang="en-US" sz="1700" kern="1200" dirty="0"/>
        </a:p>
      </dsp:txBody>
      <dsp:txXfrm>
        <a:off x="0" y="2287116"/>
        <a:ext cx="5664708" cy="1141883"/>
      </dsp:txXfrm>
    </dsp:sp>
    <dsp:sp modelId="{089C4D24-2F03-457A-A540-B98FDCA74666}">
      <dsp:nvSpPr>
        <dsp:cNvPr id="0" name=""/>
        <dsp:cNvSpPr/>
      </dsp:nvSpPr>
      <dsp:spPr>
        <a:xfrm>
          <a:off x="0" y="3429000"/>
          <a:ext cx="5664708" cy="0"/>
        </a:xfrm>
        <a:prstGeom prst="line">
          <a:avLst/>
        </a:prstGeom>
        <a:solidFill>
          <a:schemeClr val="accent5">
            <a:hueOff val="4386380"/>
            <a:satOff val="477"/>
            <a:lumOff val="-1"/>
            <a:alphaOff val="0"/>
          </a:schemeClr>
        </a:solidFill>
        <a:ln w="19050" cap="rnd" cmpd="sng" algn="ctr">
          <a:solidFill>
            <a:schemeClr val="accent5">
              <a:hueOff val="4386380"/>
              <a:satOff val="477"/>
              <a:lumOff val="-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B8A72A-3016-454A-8E45-8CFF26B7E59F}">
      <dsp:nvSpPr>
        <dsp:cNvPr id="0" name=""/>
        <dsp:cNvSpPr/>
      </dsp:nvSpPr>
      <dsp:spPr>
        <a:xfrm>
          <a:off x="0" y="3429000"/>
          <a:ext cx="5664708" cy="1141883"/>
        </a:xfrm>
        <a:prstGeom prst="rect">
          <a:avLst/>
        </a:prstGeom>
        <a:solidFill>
          <a:schemeClr val="accent1">
            <a:lumMod val="40000"/>
            <a:lumOff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ES_tradnl" sz="1700" b="1" kern="1200" dirty="0"/>
            <a:t>Factor material: </a:t>
          </a:r>
          <a:r>
            <a:rPr lang="es-ES_tradnl" sz="1700" kern="1200" dirty="0"/>
            <a:t>(arts. 30 y 35)</a:t>
          </a:r>
          <a:endParaRPr lang="en-US" sz="1700" kern="1200" dirty="0"/>
        </a:p>
      </dsp:txBody>
      <dsp:txXfrm>
        <a:off x="0" y="3429000"/>
        <a:ext cx="5664708" cy="1141883"/>
      </dsp:txXfrm>
    </dsp:sp>
    <dsp:sp modelId="{BC61439F-AEC7-4F8C-A84D-A1BDBE20E041}">
      <dsp:nvSpPr>
        <dsp:cNvPr id="0" name=""/>
        <dsp:cNvSpPr/>
      </dsp:nvSpPr>
      <dsp:spPr>
        <a:xfrm>
          <a:off x="0" y="4570883"/>
          <a:ext cx="5664708" cy="0"/>
        </a:xfrm>
        <a:prstGeom prst="line">
          <a:avLst/>
        </a:prstGeom>
        <a:solidFill>
          <a:schemeClr val="accent5">
            <a:hueOff val="5848507"/>
            <a:satOff val="636"/>
            <a:lumOff val="-1"/>
            <a:alphaOff val="0"/>
          </a:schemeClr>
        </a:solidFill>
        <a:ln w="19050" cap="rnd" cmpd="sng" algn="ctr">
          <a:solidFill>
            <a:schemeClr val="accent5">
              <a:hueOff val="5848507"/>
              <a:satOff val="636"/>
              <a:lumOff val="-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25053D-E861-4FEE-AD52-01F3E0A273E4}">
      <dsp:nvSpPr>
        <dsp:cNvPr id="0" name=""/>
        <dsp:cNvSpPr/>
      </dsp:nvSpPr>
      <dsp:spPr>
        <a:xfrm>
          <a:off x="0" y="4570883"/>
          <a:ext cx="5664708" cy="1141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ES_tradnl" sz="1700" kern="1200" dirty="0"/>
            <a:t>Venta  135.320 kilogramos de cebada malteada</a:t>
          </a:r>
          <a:r>
            <a:rPr lang="es-CL" sz="1700" kern="1200" dirty="0"/>
            <a:t>135.320 kilogramos de cebada malteada</a:t>
          </a:r>
          <a:r>
            <a:rPr lang="es-ES_tradnl" sz="1700" kern="1200" dirty="0"/>
            <a:t> a cambio de un precio </a:t>
          </a:r>
          <a:r>
            <a:rPr lang="es-CL" sz="1700" kern="1200" dirty="0"/>
            <a:t>(</a:t>
          </a:r>
          <a:r>
            <a:rPr lang="es-CL" sz="1700" kern="1200" dirty="0" err="1"/>
            <a:t>us$</a:t>
          </a:r>
          <a:r>
            <a:rPr lang="es-CL" sz="1700" kern="1200" dirty="0"/>
            <a:t> 37.213 e intereses)</a:t>
          </a:r>
          <a:endParaRPr lang="en-US" sz="1700" kern="1200" dirty="0"/>
        </a:p>
      </dsp:txBody>
      <dsp:txXfrm>
        <a:off x="0" y="4570883"/>
        <a:ext cx="5664708" cy="1141883"/>
      </dsp:txXfrm>
    </dsp:sp>
    <dsp:sp modelId="{2CCEC9F1-E06A-4138-88F9-759530E3BFCD}">
      <dsp:nvSpPr>
        <dsp:cNvPr id="0" name=""/>
        <dsp:cNvSpPr/>
      </dsp:nvSpPr>
      <dsp:spPr>
        <a:xfrm>
          <a:off x="0" y="5712767"/>
          <a:ext cx="5664708" cy="0"/>
        </a:xfrm>
        <a:prstGeom prst="line">
          <a:avLst/>
        </a:prstGeom>
        <a:solidFill>
          <a:schemeClr val="accent5">
            <a:hueOff val="7310633"/>
            <a:satOff val="795"/>
            <a:lumOff val="-1"/>
            <a:alphaOff val="0"/>
          </a:schemeClr>
        </a:solidFill>
        <a:ln w="19050" cap="rnd" cmpd="sng" algn="ctr">
          <a:solidFill>
            <a:schemeClr val="accent5">
              <a:hueOff val="7310633"/>
              <a:satOff val="795"/>
              <a:lumOff val="-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510B30-934C-4BD5-BE05-4E5AF9F9C8AC}">
      <dsp:nvSpPr>
        <dsp:cNvPr id="0" name=""/>
        <dsp:cNvSpPr/>
      </dsp:nvSpPr>
      <dsp:spPr>
        <a:xfrm>
          <a:off x="0" y="5712767"/>
          <a:ext cx="5664708" cy="1141883"/>
        </a:xfrm>
        <a:prstGeom prst="rect">
          <a:avLst/>
        </a:prstGeom>
        <a:solidFill>
          <a:schemeClr val="accent1">
            <a:lumMod val="40000"/>
            <a:lumOff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ES_tradnl" sz="1700" b="1" kern="1200" dirty="0"/>
            <a:t>Factor temporal: </a:t>
          </a:r>
          <a:r>
            <a:rPr lang="es-ES_tradnl" sz="1700" kern="1200" dirty="0"/>
            <a:t>(art. 100)</a:t>
          </a:r>
          <a:endParaRPr lang="en-US" sz="1700" kern="1200" dirty="0"/>
        </a:p>
      </dsp:txBody>
      <dsp:txXfrm>
        <a:off x="0" y="5712767"/>
        <a:ext cx="5664708" cy="11418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059EA-8879-43AF-B400-C73A0D534B8E}">
      <dsp:nvSpPr>
        <dsp:cNvPr id="0" name=""/>
        <dsp:cNvSpPr/>
      </dsp:nvSpPr>
      <dsp:spPr>
        <a:xfrm>
          <a:off x="0" y="87407"/>
          <a:ext cx="4211240" cy="2274918"/>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 sz="1700" kern="1200"/>
            <a:t>Lo anterior, teniendo en cuenta que la regla de conflicto argentina (art. 1209 C.C. vigente en ese momento) establecía:</a:t>
          </a:r>
          <a:endParaRPr lang="en-US" sz="1700" kern="1200"/>
        </a:p>
      </dsp:txBody>
      <dsp:txXfrm>
        <a:off x="111052" y="198459"/>
        <a:ext cx="3989136" cy="2052814"/>
      </dsp:txXfrm>
    </dsp:sp>
    <dsp:sp modelId="{39CBB1C9-9A1F-4BE6-BDC8-9B6B013DA8C5}">
      <dsp:nvSpPr>
        <dsp:cNvPr id="0" name=""/>
        <dsp:cNvSpPr/>
      </dsp:nvSpPr>
      <dsp:spPr>
        <a:xfrm>
          <a:off x="0" y="2411286"/>
          <a:ext cx="4211240" cy="2274918"/>
        </a:xfrm>
        <a:prstGeom prst="roundRect">
          <a:avLst/>
        </a:prstGeom>
        <a:solidFill>
          <a:schemeClr val="accent5">
            <a:hueOff val="7310633"/>
            <a:satOff val="795"/>
            <a:lumOff val="-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 sz="1700" kern="1200"/>
            <a:t>“Los contratos celebrados en la República o fuera de ella, que deban ser ejecutados en el territorio del Estado, </a:t>
          </a:r>
          <a:r>
            <a:rPr lang="es-ES" sz="1700" b="1" i="1" kern="1200"/>
            <a:t>serán juzgados en cuanto a su validez, naturaleza y obligaciones por las leyes de la República</a:t>
          </a:r>
          <a:r>
            <a:rPr lang="es-ES" sz="1700" kern="1200"/>
            <a:t>, sean los contratantes nacionales o extranjeros”. </a:t>
          </a:r>
          <a:endParaRPr lang="en-US" sz="1700" kern="1200"/>
        </a:p>
      </dsp:txBody>
      <dsp:txXfrm>
        <a:off x="111052" y="2522338"/>
        <a:ext cx="3989136" cy="205281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C676B1-7DB0-4DBB-9974-7AE6A19EFD69}"/>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Garamond" charset="0"/>
                <a:ea typeface="MS PGothic" charset="0"/>
                <a:cs typeface="MS PGothic" charset="0"/>
              </a:defRPr>
            </a:lvl1pPr>
          </a:lstStyle>
          <a:p>
            <a:pPr>
              <a:defRPr/>
            </a:pPr>
            <a:endParaRPr lang="en-US"/>
          </a:p>
        </p:txBody>
      </p:sp>
      <p:sp>
        <p:nvSpPr>
          <p:cNvPr id="3" name="Date Placeholder 2">
            <a:extLst>
              <a:ext uri="{FF2B5EF4-FFF2-40B4-BE49-F238E27FC236}">
                <a16:creationId xmlns:a16="http://schemas.microsoft.com/office/drawing/2014/main" id="{365670AC-E42D-4AE3-ADB7-EC13B3FEEC21}"/>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E2CDB2F4-C330-4E01-8804-189492EB3BD8}" type="datetimeFigureOut">
              <a:rPr lang="en-US" altLang="es-CO"/>
              <a:pPr>
                <a:defRPr/>
              </a:pPr>
              <a:t>1/23/26</a:t>
            </a:fld>
            <a:endParaRPr lang="en-US" altLang="es-CO"/>
          </a:p>
        </p:txBody>
      </p:sp>
      <p:sp>
        <p:nvSpPr>
          <p:cNvPr id="4" name="Footer Placeholder 3">
            <a:extLst>
              <a:ext uri="{FF2B5EF4-FFF2-40B4-BE49-F238E27FC236}">
                <a16:creationId xmlns:a16="http://schemas.microsoft.com/office/drawing/2014/main" id="{08299942-00B1-4405-8E43-6558AB448EF3}"/>
              </a:ext>
            </a:extLst>
          </p:cNvPr>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Garamond" charset="0"/>
                <a:ea typeface="MS PGothic" charset="0"/>
                <a:cs typeface="MS PGothic" charset="0"/>
              </a:defRPr>
            </a:lvl1pPr>
          </a:lstStyle>
          <a:p>
            <a:pPr>
              <a:defRPr/>
            </a:pPr>
            <a:endParaRPr lang="en-US"/>
          </a:p>
        </p:txBody>
      </p:sp>
      <p:sp>
        <p:nvSpPr>
          <p:cNvPr id="5" name="Slide Number Placeholder 4">
            <a:extLst>
              <a:ext uri="{FF2B5EF4-FFF2-40B4-BE49-F238E27FC236}">
                <a16:creationId xmlns:a16="http://schemas.microsoft.com/office/drawing/2014/main" id="{73E3FDBF-A4B1-4DB3-BF0E-30731A3FCFD8}"/>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4A42BCFB-F4E9-452C-B206-BAC4E8B66F03}" type="slidenum">
              <a:rPr lang="en-US" altLang="es-CO"/>
              <a:pPr>
                <a:defRPr/>
              </a:pPr>
              <a:t>‹Nº›</a:t>
            </a:fld>
            <a:endParaRPr lang="en-US" altLang="es-CO"/>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a:extLst>
              <a:ext uri="{FF2B5EF4-FFF2-40B4-BE49-F238E27FC236}">
                <a16:creationId xmlns:a16="http://schemas.microsoft.com/office/drawing/2014/main" id="{F208441F-E5D7-4AA6-B77F-8881B83270DF}"/>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Garamond" charset="0"/>
                <a:ea typeface="MS PGothic" charset="0"/>
                <a:cs typeface="MS PGothic" charset="0"/>
              </a:defRPr>
            </a:lvl1pPr>
          </a:lstStyle>
          <a:p>
            <a:pPr>
              <a:defRPr/>
            </a:pPr>
            <a:endParaRPr lang="es-CL"/>
          </a:p>
        </p:txBody>
      </p:sp>
      <p:sp>
        <p:nvSpPr>
          <p:cNvPr id="3" name="2 Marcador de fecha">
            <a:extLst>
              <a:ext uri="{FF2B5EF4-FFF2-40B4-BE49-F238E27FC236}">
                <a16:creationId xmlns:a16="http://schemas.microsoft.com/office/drawing/2014/main" id="{5214B884-5DAB-4590-BCFA-8C01A228546A}"/>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C8570A8-BC09-4775-A09D-E6588995D401}" type="datetimeFigureOut">
              <a:rPr lang="es-CL" altLang="es-CO"/>
              <a:pPr>
                <a:defRPr/>
              </a:pPr>
              <a:t>23-01-26</a:t>
            </a:fld>
            <a:endParaRPr lang="es-CL" altLang="es-CO"/>
          </a:p>
        </p:txBody>
      </p:sp>
      <p:sp>
        <p:nvSpPr>
          <p:cNvPr id="4" name="3 Marcador de imagen de diapositiva">
            <a:extLst>
              <a:ext uri="{FF2B5EF4-FFF2-40B4-BE49-F238E27FC236}">
                <a16:creationId xmlns:a16="http://schemas.microsoft.com/office/drawing/2014/main" id="{5E2C16E4-3E2D-4AD2-9628-6F37DA44738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CL" noProof="0"/>
          </a:p>
        </p:txBody>
      </p:sp>
      <p:sp>
        <p:nvSpPr>
          <p:cNvPr id="5" name="4 Marcador de notas">
            <a:extLst>
              <a:ext uri="{FF2B5EF4-FFF2-40B4-BE49-F238E27FC236}">
                <a16:creationId xmlns:a16="http://schemas.microsoft.com/office/drawing/2014/main" id="{779A010F-AC5E-4B06-9F4C-08F61EFE52CF}"/>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s-ES" altLang="es-CO" noProof="0"/>
              <a:t>Haga clic para modificar el estilo de texto del patrón</a:t>
            </a:r>
          </a:p>
          <a:p>
            <a:pPr lvl="1"/>
            <a:r>
              <a:rPr lang="es-ES" altLang="es-CO" noProof="0"/>
              <a:t>Segundo nivel</a:t>
            </a:r>
          </a:p>
          <a:p>
            <a:pPr lvl="2"/>
            <a:r>
              <a:rPr lang="es-ES" altLang="es-CO" noProof="0"/>
              <a:t>Tercer nivel</a:t>
            </a:r>
          </a:p>
          <a:p>
            <a:pPr lvl="3"/>
            <a:r>
              <a:rPr lang="es-ES" altLang="es-CO" noProof="0"/>
              <a:t>Cuarto nivel</a:t>
            </a:r>
          </a:p>
          <a:p>
            <a:pPr lvl="4"/>
            <a:r>
              <a:rPr lang="es-ES" altLang="es-CO" noProof="0"/>
              <a:t>Quinto nivel</a:t>
            </a:r>
            <a:endParaRPr lang="es-CL" altLang="es-CO" noProof="0"/>
          </a:p>
        </p:txBody>
      </p:sp>
      <p:sp>
        <p:nvSpPr>
          <p:cNvPr id="6" name="5 Marcador de pie de página">
            <a:extLst>
              <a:ext uri="{FF2B5EF4-FFF2-40B4-BE49-F238E27FC236}">
                <a16:creationId xmlns:a16="http://schemas.microsoft.com/office/drawing/2014/main" id="{E4E09CCA-3EA3-489B-99D2-8152E46B2FA7}"/>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Garamond" charset="0"/>
                <a:ea typeface="MS PGothic" charset="0"/>
                <a:cs typeface="MS PGothic" charset="0"/>
              </a:defRPr>
            </a:lvl1pPr>
          </a:lstStyle>
          <a:p>
            <a:pPr>
              <a:defRPr/>
            </a:pPr>
            <a:endParaRPr lang="es-CL"/>
          </a:p>
        </p:txBody>
      </p:sp>
      <p:sp>
        <p:nvSpPr>
          <p:cNvPr id="7" name="6 Marcador de número de diapositiva">
            <a:extLst>
              <a:ext uri="{FF2B5EF4-FFF2-40B4-BE49-F238E27FC236}">
                <a16:creationId xmlns:a16="http://schemas.microsoft.com/office/drawing/2014/main" id="{FF935491-4529-4A53-BE5B-EF7446D87110}"/>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81E58A6-CE08-4394-AC7D-C3F21AC5C2D2}" type="slidenum">
              <a:rPr lang="es-CL" altLang="es-CO"/>
              <a:pPr>
                <a:defRPr/>
              </a:pPr>
              <a:t>‹Nº›</a:t>
            </a:fld>
            <a:endParaRPr lang="es-CL" altLang="es-C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1 Marcador de imagen de diapositiva">
            <a:extLst>
              <a:ext uri="{FF2B5EF4-FFF2-40B4-BE49-F238E27FC236}">
                <a16:creationId xmlns:a16="http://schemas.microsoft.com/office/drawing/2014/main" id="{4EDE3ED0-3B93-432E-8B78-BB5E1B6C41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2 Marcador de notas">
            <a:extLst>
              <a:ext uri="{FF2B5EF4-FFF2-40B4-BE49-F238E27FC236}">
                <a16:creationId xmlns:a16="http://schemas.microsoft.com/office/drawing/2014/main" id="{8018D4D6-E5F8-4588-8493-217868F032D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24579" name="3 Marcador de número de diapositiva">
            <a:extLst>
              <a:ext uri="{FF2B5EF4-FFF2-40B4-BE49-F238E27FC236}">
                <a16:creationId xmlns:a16="http://schemas.microsoft.com/office/drawing/2014/main" id="{507C62A4-C379-40C7-AAD2-99CCDBCFA6A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A34786EC-CE4C-4C62-8BB1-2B018518A0E7}" type="slidenum">
              <a:rPr lang="es-CL" altLang="es-CO" smtClean="0"/>
              <a:pPr/>
              <a:t>1</a:t>
            </a:fld>
            <a:endParaRPr lang="es-CL" altLang="es-C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Marcador de imagen de diapositiva">
            <a:extLst>
              <a:ext uri="{FF2B5EF4-FFF2-40B4-BE49-F238E27FC236}">
                <a16:creationId xmlns:a16="http://schemas.microsoft.com/office/drawing/2014/main" id="{2ACF090D-4312-4AB1-B7D9-29D5BE6BED8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2 Marcador de notas">
            <a:extLst>
              <a:ext uri="{FF2B5EF4-FFF2-40B4-BE49-F238E27FC236}">
                <a16:creationId xmlns:a16="http://schemas.microsoft.com/office/drawing/2014/main" id="{DF567D7F-254B-4AB8-9618-7D95D23532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26627" name="3 Marcador de número de diapositiva">
            <a:extLst>
              <a:ext uri="{FF2B5EF4-FFF2-40B4-BE49-F238E27FC236}">
                <a16:creationId xmlns:a16="http://schemas.microsoft.com/office/drawing/2014/main" id="{005986FE-9011-45F1-B200-FFE6C8FECB9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ECB7241B-6FD9-46BD-B210-5AC5C99E50E4}" type="slidenum">
              <a:rPr lang="es-CL" altLang="es-CO" smtClean="0"/>
              <a:pPr/>
              <a:t>12</a:t>
            </a:fld>
            <a:endParaRPr lang="es-CL" altLang="es-C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a:defRPr/>
            </a:pPr>
            <a:endParaRPr lang="es-CO"/>
          </a:p>
        </p:txBody>
      </p:sp>
      <p:sp>
        <p:nvSpPr>
          <p:cNvPr id="5" name="Footer Placeholder 4"/>
          <p:cNvSpPr>
            <a:spLocks noGrp="1"/>
          </p:cNvSpPr>
          <p:nvPr>
            <p:ph type="ftr" sz="quarter" idx="11"/>
          </p:nvPr>
        </p:nvSpPr>
        <p:spPr/>
        <p:txBody>
          <a:bodyPr/>
          <a:lstStyle/>
          <a:p>
            <a:pPr>
              <a:defRPr/>
            </a:pPr>
            <a:endParaRPr lang="es-CO"/>
          </a:p>
        </p:txBody>
      </p:sp>
      <p:sp>
        <p:nvSpPr>
          <p:cNvPr id="6" name="Slide Number Placeholder 5"/>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3194266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p:cNvSpPr>
            <a:spLocks noGrp="1"/>
          </p:cNvSpPr>
          <p:nvPr>
            <p:ph type="dt" sz="half" idx="10"/>
          </p:nvPr>
        </p:nvSpPr>
        <p:spPr/>
        <p:txBody>
          <a:bodyPr/>
          <a:lstStyle/>
          <a:p>
            <a:pPr>
              <a:defRPr/>
            </a:pPr>
            <a:endParaRPr lang="es-CO"/>
          </a:p>
        </p:txBody>
      </p:sp>
      <p:sp>
        <p:nvSpPr>
          <p:cNvPr id="5" name="Footer Placeholder 4"/>
          <p:cNvSpPr>
            <a:spLocks noGrp="1"/>
          </p:cNvSpPr>
          <p:nvPr>
            <p:ph type="ftr" sz="quarter" idx="11"/>
          </p:nvPr>
        </p:nvSpPr>
        <p:spPr/>
        <p:txBody>
          <a:bodyPr/>
          <a:lstStyle/>
          <a:p>
            <a:pPr>
              <a:defRPr/>
            </a:pPr>
            <a:endParaRPr lang="es-CO"/>
          </a:p>
        </p:txBody>
      </p:sp>
      <p:sp>
        <p:nvSpPr>
          <p:cNvPr id="6" name="Slide Number Placeholder 5"/>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4270833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defRPr/>
            </a:pPr>
            <a:endParaRPr lang="es-CO"/>
          </a:p>
        </p:txBody>
      </p:sp>
      <p:sp>
        <p:nvSpPr>
          <p:cNvPr id="5" name="Footer Placeholder 4"/>
          <p:cNvSpPr>
            <a:spLocks noGrp="1"/>
          </p:cNvSpPr>
          <p:nvPr>
            <p:ph type="ftr" sz="quarter" idx="11"/>
          </p:nvPr>
        </p:nvSpPr>
        <p:spPr/>
        <p:txBody>
          <a:bodyPr/>
          <a:lstStyle/>
          <a:p>
            <a:pPr>
              <a:defRPr/>
            </a:pPr>
            <a:endParaRPr lang="es-CO"/>
          </a:p>
        </p:txBody>
      </p:sp>
      <p:sp>
        <p:nvSpPr>
          <p:cNvPr id="6" name="Slide Number Placeholder 5"/>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3168268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a:defRPr/>
            </a:pPr>
            <a:endParaRPr lang="es-CO"/>
          </a:p>
        </p:txBody>
      </p:sp>
      <p:sp>
        <p:nvSpPr>
          <p:cNvPr id="6" name="Footer Placeholder 5"/>
          <p:cNvSpPr>
            <a:spLocks noGrp="1"/>
          </p:cNvSpPr>
          <p:nvPr>
            <p:ph type="ftr" sz="quarter" idx="11"/>
          </p:nvPr>
        </p:nvSpPr>
        <p:spPr/>
        <p:txBody>
          <a:bodyPr/>
          <a:lstStyle/>
          <a:p>
            <a:pPr>
              <a:defRPr/>
            </a:pPr>
            <a:endParaRPr lang="es-CO"/>
          </a:p>
        </p:txBody>
      </p:sp>
      <p:sp>
        <p:nvSpPr>
          <p:cNvPr id="7" name="Slide Number Placeholder 6"/>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326489424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defRPr/>
            </a:pPr>
            <a:endParaRPr lang="es-CO"/>
          </a:p>
        </p:txBody>
      </p:sp>
      <p:sp>
        <p:nvSpPr>
          <p:cNvPr id="8" name="Footer Placeholder 7"/>
          <p:cNvSpPr>
            <a:spLocks noGrp="1"/>
          </p:cNvSpPr>
          <p:nvPr>
            <p:ph type="ftr" sz="quarter" idx="11"/>
          </p:nvPr>
        </p:nvSpPr>
        <p:spPr/>
        <p:txBody>
          <a:bodyPr/>
          <a:lstStyle/>
          <a:p>
            <a:pPr>
              <a:defRPr/>
            </a:pPr>
            <a:endParaRPr lang="es-CO"/>
          </a:p>
        </p:txBody>
      </p:sp>
      <p:sp>
        <p:nvSpPr>
          <p:cNvPr id="9" name="Slide Number Placeholder 8"/>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348176344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pPr>
              <a:defRPr/>
            </a:pPr>
            <a:endParaRPr lang="es-CO"/>
          </a:p>
        </p:txBody>
      </p:sp>
      <p:sp>
        <p:nvSpPr>
          <p:cNvPr id="5" name="Footer Placeholder 3"/>
          <p:cNvSpPr>
            <a:spLocks noGrp="1"/>
          </p:cNvSpPr>
          <p:nvPr>
            <p:ph type="ftr" sz="quarter" idx="11"/>
          </p:nvPr>
        </p:nvSpPr>
        <p:spPr/>
        <p:txBody>
          <a:bodyPr/>
          <a:lstStyle/>
          <a:p>
            <a:pPr>
              <a:defRPr/>
            </a:pPr>
            <a:endParaRPr lang="es-CO"/>
          </a:p>
        </p:txBody>
      </p:sp>
      <p:sp>
        <p:nvSpPr>
          <p:cNvPr id="6" name="Slide Number Placeholder 4"/>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2573601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endParaRPr lang="es-CO"/>
          </a:p>
        </p:txBody>
      </p:sp>
      <p:sp>
        <p:nvSpPr>
          <p:cNvPr id="5" name="Footer Placeholder 2"/>
          <p:cNvSpPr>
            <a:spLocks noGrp="1"/>
          </p:cNvSpPr>
          <p:nvPr>
            <p:ph type="ftr" sz="quarter" idx="11"/>
          </p:nvPr>
        </p:nvSpPr>
        <p:spPr/>
        <p:txBody>
          <a:bodyPr/>
          <a:lstStyle/>
          <a:p>
            <a:pPr>
              <a:defRPr/>
            </a:pPr>
            <a:endParaRPr lang="es-CO"/>
          </a:p>
        </p:txBody>
      </p:sp>
      <p:sp>
        <p:nvSpPr>
          <p:cNvPr id="6" name="Slide Number Placeholder 3"/>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987067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pPr>
              <a:defRPr/>
            </a:pPr>
            <a:endParaRPr lang="es-CO"/>
          </a:p>
        </p:txBody>
      </p:sp>
      <p:sp>
        <p:nvSpPr>
          <p:cNvPr id="5" name="Footer Placeholder 5"/>
          <p:cNvSpPr>
            <a:spLocks noGrp="1"/>
          </p:cNvSpPr>
          <p:nvPr>
            <p:ph type="ftr" sz="quarter" idx="11"/>
          </p:nvPr>
        </p:nvSpPr>
        <p:spPr/>
        <p:txBody>
          <a:bodyPr/>
          <a:lstStyle/>
          <a:p>
            <a:pPr>
              <a:defRPr/>
            </a:pPr>
            <a:endParaRPr lang="es-CO"/>
          </a:p>
        </p:txBody>
      </p:sp>
      <p:sp>
        <p:nvSpPr>
          <p:cNvPr id="6" name="Slide Number Placeholder 6"/>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332095722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endParaRPr lang="es-CO"/>
          </a:p>
        </p:txBody>
      </p:sp>
      <p:sp>
        <p:nvSpPr>
          <p:cNvPr id="6" name="Footer Placeholder 5"/>
          <p:cNvSpPr>
            <a:spLocks noGrp="1"/>
          </p:cNvSpPr>
          <p:nvPr>
            <p:ph type="ftr" sz="quarter" idx="11"/>
          </p:nvPr>
        </p:nvSpPr>
        <p:spPr/>
        <p:txBody>
          <a:bodyPr/>
          <a:lstStyle/>
          <a:p>
            <a:pPr>
              <a:defRPr/>
            </a:pPr>
            <a:endParaRPr lang="es-CO"/>
          </a:p>
        </p:txBody>
      </p:sp>
      <p:sp>
        <p:nvSpPr>
          <p:cNvPr id="7" name="Slide Number Placeholder 6"/>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3142336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a:defRPr/>
            </a:pPr>
            <a:endParaRPr lang="es-CO"/>
          </a:p>
        </p:txBody>
      </p:sp>
      <p:sp>
        <p:nvSpPr>
          <p:cNvPr id="6" name="Footer Placeholder 5"/>
          <p:cNvSpPr>
            <a:spLocks noGrp="1"/>
          </p:cNvSpPr>
          <p:nvPr>
            <p:ph type="ftr" sz="quarter" idx="11"/>
          </p:nvPr>
        </p:nvSpPr>
        <p:spPr/>
        <p:txBody>
          <a:bodyPr/>
          <a:lstStyle/>
          <a:p>
            <a:pPr>
              <a:defRPr/>
            </a:pPr>
            <a:endParaRPr lang="es-CO"/>
          </a:p>
        </p:txBody>
      </p:sp>
      <p:sp>
        <p:nvSpPr>
          <p:cNvPr id="7" name="Slide Number Placeholder 6"/>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2422045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defRPr/>
            </a:pPr>
            <a:endParaRPr lang="es-CO"/>
          </a:p>
        </p:txBody>
      </p:sp>
      <p:sp>
        <p:nvSpPr>
          <p:cNvPr id="5" name="Footer Placeholder 4"/>
          <p:cNvSpPr>
            <a:spLocks noGrp="1"/>
          </p:cNvSpPr>
          <p:nvPr>
            <p:ph type="ftr" sz="quarter" idx="11"/>
          </p:nvPr>
        </p:nvSpPr>
        <p:spPr/>
        <p:txBody>
          <a:bodyPr/>
          <a:lstStyle/>
          <a:p>
            <a:pPr>
              <a:defRPr/>
            </a:pPr>
            <a:endParaRPr lang="es-CO"/>
          </a:p>
        </p:txBody>
      </p:sp>
      <p:sp>
        <p:nvSpPr>
          <p:cNvPr id="6" name="Slide Number Placeholder 5"/>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4032577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s-ES"/>
              <a:t>Haga clic para modificar el estilo de título del patrón</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a:t>Haga clic para modificar los estilos de texto del patrón</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defRPr/>
            </a:pPr>
            <a:endParaRPr lang="es-CO"/>
          </a:p>
        </p:txBody>
      </p:sp>
      <p:sp>
        <p:nvSpPr>
          <p:cNvPr id="5" name="Footer Placeholder 4"/>
          <p:cNvSpPr>
            <a:spLocks noGrp="1"/>
          </p:cNvSpPr>
          <p:nvPr>
            <p:ph type="ftr" sz="quarter" idx="11"/>
          </p:nvPr>
        </p:nvSpPr>
        <p:spPr/>
        <p:txBody>
          <a:bodyPr/>
          <a:lstStyle/>
          <a:p>
            <a:pPr>
              <a:defRPr/>
            </a:pPr>
            <a:endParaRPr lang="es-CO"/>
          </a:p>
        </p:txBody>
      </p:sp>
      <p:sp>
        <p:nvSpPr>
          <p:cNvPr id="6" name="Slide Number Placeholder 5"/>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498394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a:defRPr/>
            </a:pPr>
            <a:endParaRPr lang="es-CO"/>
          </a:p>
        </p:txBody>
      </p:sp>
      <p:sp>
        <p:nvSpPr>
          <p:cNvPr id="5" name="Footer Placeholder 4"/>
          <p:cNvSpPr>
            <a:spLocks noGrp="1"/>
          </p:cNvSpPr>
          <p:nvPr>
            <p:ph type="ftr" sz="quarter" idx="11"/>
          </p:nvPr>
        </p:nvSpPr>
        <p:spPr/>
        <p:txBody>
          <a:bodyPr/>
          <a:lstStyle/>
          <a:p>
            <a:pPr>
              <a:defRPr/>
            </a:pPr>
            <a:endParaRPr lang="es-CO"/>
          </a:p>
        </p:txBody>
      </p:sp>
      <p:sp>
        <p:nvSpPr>
          <p:cNvPr id="6" name="Slide Number Placeholder 5"/>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1867575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s-CO"/>
          </a:p>
        </p:txBody>
      </p:sp>
      <p:sp>
        <p:nvSpPr>
          <p:cNvPr id="4" name="Footer Placeholder 4"/>
          <p:cNvSpPr>
            <a:spLocks noGrp="1"/>
          </p:cNvSpPr>
          <p:nvPr>
            <p:ph type="ftr" sz="quarter" idx="11"/>
          </p:nvPr>
        </p:nvSpPr>
        <p:spPr/>
        <p:txBody>
          <a:bodyPr/>
          <a:lstStyle/>
          <a:p>
            <a:pPr>
              <a:defRPr/>
            </a:pPr>
            <a:endParaRPr lang="es-CO"/>
          </a:p>
        </p:txBody>
      </p:sp>
      <p:sp>
        <p:nvSpPr>
          <p:cNvPr id="6" name="Slide Number Placeholder 5"/>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235101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s-CO"/>
          </a:p>
        </p:txBody>
      </p:sp>
      <p:sp>
        <p:nvSpPr>
          <p:cNvPr id="4" name="Footer Placeholder 4"/>
          <p:cNvSpPr>
            <a:spLocks noGrp="1"/>
          </p:cNvSpPr>
          <p:nvPr>
            <p:ph type="ftr" sz="quarter" idx="11"/>
          </p:nvPr>
        </p:nvSpPr>
        <p:spPr/>
        <p:txBody>
          <a:bodyPr/>
          <a:lstStyle/>
          <a:p>
            <a:pPr>
              <a:defRPr/>
            </a:pPr>
            <a:endParaRPr lang="es-CO"/>
          </a:p>
        </p:txBody>
      </p:sp>
      <p:sp>
        <p:nvSpPr>
          <p:cNvPr id="6" name="Slide Number Placeholder 5"/>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3844077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endParaRPr lang="es-CO"/>
          </a:p>
        </p:txBody>
      </p:sp>
      <p:sp>
        <p:nvSpPr>
          <p:cNvPr id="5" name="Footer Placeholder 4"/>
          <p:cNvSpPr>
            <a:spLocks noGrp="1"/>
          </p:cNvSpPr>
          <p:nvPr>
            <p:ph type="ftr" sz="quarter" idx="11"/>
          </p:nvPr>
        </p:nvSpPr>
        <p:spPr/>
        <p:txBody>
          <a:bodyPr/>
          <a:lstStyle/>
          <a:p>
            <a:pPr>
              <a:defRPr/>
            </a:pPr>
            <a:endParaRPr lang="es-CO"/>
          </a:p>
        </p:txBody>
      </p:sp>
      <p:sp>
        <p:nvSpPr>
          <p:cNvPr id="6" name="Slide Number Placeholder 5"/>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4273803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endParaRPr lang="es-CO"/>
          </a:p>
        </p:txBody>
      </p:sp>
      <p:sp>
        <p:nvSpPr>
          <p:cNvPr id="5" name="Footer Placeholder 4"/>
          <p:cNvSpPr>
            <a:spLocks noGrp="1"/>
          </p:cNvSpPr>
          <p:nvPr>
            <p:ph type="ftr" sz="quarter" idx="11"/>
          </p:nvPr>
        </p:nvSpPr>
        <p:spPr/>
        <p:txBody>
          <a:bodyPr/>
          <a:lstStyle/>
          <a:p>
            <a:pPr>
              <a:defRPr/>
            </a:pPr>
            <a:endParaRPr lang="es-CO"/>
          </a:p>
        </p:txBody>
      </p:sp>
      <p:sp>
        <p:nvSpPr>
          <p:cNvPr id="6" name="Slide Number Placeholder 5"/>
          <p:cNvSpPr>
            <a:spLocks noGrp="1"/>
          </p:cNvSpPr>
          <p:nvPr>
            <p:ph type="sldNum" sz="quarter" idx="12"/>
          </p:nvPr>
        </p:nvSpPr>
        <p:spPr/>
        <p:txBody>
          <a:body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917797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endParaRPr lang="es-CO"/>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es-CO"/>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pPr>
              <a:defRPr/>
            </a:pPr>
            <a:fld id="{F3E99879-3F62-4CA7-ABE9-AEA80DEDC2C8}" type="slidenum">
              <a:rPr lang="es-ES" altLang="es-CO" smtClean="0"/>
              <a:pPr>
                <a:defRPr/>
              </a:pPr>
              <a:t>‹Nº›</a:t>
            </a:fld>
            <a:endParaRPr lang="es-ES" altLang="es-CO"/>
          </a:p>
        </p:txBody>
      </p:sp>
    </p:spTree>
    <p:extLst>
      <p:ext uri="{BB962C8B-B14F-4D97-AF65-F5344CB8AC3E}">
        <p14:creationId xmlns:p14="http://schemas.microsoft.com/office/powerpoint/2010/main" val="2887446445"/>
      </p:ext>
    </p:extLst>
  </p:cSld>
  <p:clrMap bg1="dk1" tx1="lt1" bg2="dk2" tx2="lt2" accent1="accent1" accent2="accent2" accent3="accent3" accent4="accent4" accent5="accent5" accent6="accent6" hlink="hlink" folHlink="folHlink"/>
  <p:sldLayoutIdLst>
    <p:sldLayoutId id="2147485413" r:id="rId1"/>
    <p:sldLayoutId id="2147485414" r:id="rId2"/>
    <p:sldLayoutId id="2147485415" r:id="rId3"/>
    <p:sldLayoutId id="2147485416" r:id="rId4"/>
    <p:sldLayoutId id="2147485417" r:id="rId5"/>
    <p:sldLayoutId id="2147485418" r:id="rId6"/>
    <p:sldLayoutId id="2147485419" r:id="rId7"/>
    <p:sldLayoutId id="2147485420" r:id="rId8"/>
    <p:sldLayoutId id="2147485421" r:id="rId9"/>
    <p:sldLayoutId id="2147485422" r:id="rId10"/>
    <p:sldLayoutId id="2147485423" r:id="rId11"/>
    <p:sldLayoutId id="2147485424" r:id="rId12"/>
    <p:sldLayoutId id="2147485425" r:id="rId13"/>
    <p:sldLayoutId id="2147485426" r:id="rId14"/>
    <p:sldLayoutId id="2147485427" r:id="rId15"/>
    <p:sldLayoutId id="2147485428" r:id="rId16"/>
    <p:sldLayoutId id="2147485429"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jpg"/><Relationship Id="rId7" Type="http://schemas.openxmlformats.org/officeDocument/2006/relationships/diagramQuickStyle" Target="../diagrams/quickStyle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jpe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cisgspanish.com/jurisprudencia/argentina/camara-nacional-de-apelaciones-en-lo-comercial-21-julio-200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descr="Imagen que contiene texto, viejo, foto&#10;&#10;Descripción generada automáticamente">
            <a:extLst>
              <a:ext uri="{FF2B5EF4-FFF2-40B4-BE49-F238E27FC236}">
                <a16:creationId xmlns:a16="http://schemas.microsoft.com/office/drawing/2014/main" id="{1E9208BE-162C-4FB0-93AD-132CD9A6157B}"/>
              </a:ext>
            </a:extLst>
          </p:cNvPr>
          <p:cNvPicPr>
            <a:picLocks noChangeAspect="1"/>
          </p:cNvPicPr>
          <p:nvPr/>
        </p:nvPicPr>
        <p:blipFill rotWithShape="1">
          <a:blip r:embed="rId3">
            <a:alphaModFix amt="40000"/>
            <a:extLst>
              <a:ext uri="{28A0092B-C50C-407E-A947-70E740481C1C}">
                <a14:useLocalDpi xmlns:a14="http://schemas.microsoft.com/office/drawing/2010/main" val="0"/>
              </a:ext>
            </a:extLst>
          </a:blip>
          <a:srcRect l="32609" r="30688" b="1"/>
          <a:stretch/>
        </p:blipFill>
        <p:spPr>
          <a:xfrm>
            <a:off x="20" y="10"/>
            <a:ext cx="4576552" cy="6857990"/>
          </a:xfrm>
          <a:prstGeom prst="rect">
            <a:avLst/>
          </a:prstGeom>
        </p:spPr>
      </p:pic>
      <p:pic>
        <p:nvPicPr>
          <p:cNvPr id="3" name="Imagen 2" descr="Botella de cerveza&#10;&#10;Descripción generada automáticamente">
            <a:extLst>
              <a:ext uri="{FF2B5EF4-FFF2-40B4-BE49-F238E27FC236}">
                <a16:creationId xmlns:a16="http://schemas.microsoft.com/office/drawing/2014/main" id="{778AD35E-F0BD-4607-BA40-4A3AA17D2FF5}"/>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l="18144" r="5742"/>
          <a:stretch/>
        </p:blipFill>
        <p:spPr>
          <a:xfrm>
            <a:off x="4576572" y="10"/>
            <a:ext cx="4567428" cy="6857990"/>
          </a:xfrm>
          <a:prstGeom prst="rect">
            <a:avLst/>
          </a:prstGeom>
        </p:spPr>
      </p:pic>
      <p:sp>
        <p:nvSpPr>
          <p:cNvPr id="23553" name="Rectangle 2">
            <a:extLst>
              <a:ext uri="{FF2B5EF4-FFF2-40B4-BE49-F238E27FC236}">
                <a16:creationId xmlns:a16="http://schemas.microsoft.com/office/drawing/2014/main" id="{B7FB0499-029D-469E-AFE7-966AFF0BA387}"/>
              </a:ext>
            </a:extLst>
          </p:cNvPr>
          <p:cNvSpPr>
            <a:spLocks noGrp="1"/>
          </p:cNvSpPr>
          <p:nvPr>
            <p:ph type="ctrTitle"/>
          </p:nvPr>
        </p:nvSpPr>
        <p:spPr>
          <a:xfrm>
            <a:off x="866216" y="1447800"/>
            <a:ext cx="6619243" cy="3329581"/>
          </a:xfrm>
        </p:spPr>
        <p:txBody>
          <a:bodyPr>
            <a:normAutofit/>
          </a:bodyPr>
          <a:lstStyle/>
          <a:p>
            <a:pPr>
              <a:lnSpc>
                <a:spcPct val="90000"/>
              </a:lnSpc>
            </a:pPr>
            <a:r>
              <a:rPr lang="es-CL" altLang="es-CO" sz="4500" b="1" i="1" dirty="0">
                <a:solidFill>
                  <a:schemeClr val="tx1"/>
                </a:solidFill>
                <a:latin typeface="Franklin Gothic Medium" panose="020B0603020102020204" pitchFamily="34" charset="0"/>
                <a:ea typeface="MS PGothic" panose="020B0600070205080204" pitchFamily="34" charset="-128"/>
              </a:rPr>
              <a:t>Cervecería y Maltería Paysandú S.A. contra Cervecería Argentina S.A.,</a:t>
            </a:r>
            <a:br>
              <a:rPr lang="es-ES_tradnl" altLang="es-CO" sz="4500" b="1" dirty="0">
                <a:solidFill>
                  <a:schemeClr val="tx1"/>
                </a:solidFill>
                <a:latin typeface="Franklin Gothic Medium" panose="020B0603020102020204" pitchFamily="34" charset="0"/>
                <a:ea typeface="MS PGothic" panose="020B0600070205080204" pitchFamily="34" charset="-128"/>
              </a:rPr>
            </a:br>
            <a:r>
              <a:rPr lang="es-CL" altLang="es-CO" sz="4500" b="1" dirty="0">
                <a:solidFill>
                  <a:schemeClr val="tx1"/>
                </a:solidFill>
                <a:latin typeface="Franklin Gothic Medium" panose="020B0603020102020204" pitchFamily="34" charset="0"/>
                <a:ea typeface="MS PGothic" panose="020B0600070205080204" pitchFamily="34" charset="-128"/>
              </a:rPr>
              <a:t>21 de julio de 2002.</a:t>
            </a:r>
            <a:endParaRPr lang="es-ES_tradnl" altLang="es-CO" sz="4500" b="1" dirty="0">
              <a:solidFill>
                <a:schemeClr val="tx1"/>
              </a:solidFill>
              <a:latin typeface="Franklin Gothic Medium" panose="020B0603020102020204" pitchFamily="34" charset="0"/>
              <a:ea typeface="MS PGothic" panose="020B0600070205080204" pitchFamily="34" charset="-128"/>
            </a:endParaRPr>
          </a:p>
        </p:txBody>
      </p:sp>
      <p:sp>
        <p:nvSpPr>
          <p:cNvPr id="23554" name="Rectangle 3">
            <a:extLst>
              <a:ext uri="{FF2B5EF4-FFF2-40B4-BE49-F238E27FC236}">
                <a16:creationId xmlns:a16="http://schemas.microsoft.com/office/drawing/2014/main" id="{10FCFBB9-13AF-4283-A43E-A5FE9C9A1366}"/>
              </a:ext>
            </a:extLst>
          </p:cNvPr>
          <p:cNvSpPr>
            <a:spLocks noGrp="1"/>
          </p:cNvSpPr>
          <p:nvPr>
            <p:ph type="subTitle" idx="1"/>
          </p:nvPr>
        </p:nvSpPr>
        <p:spPr>
          <a:xfrm>
            <a:off x="866216" y="4777380"/>
            <a:ext cx="6619243" cy="861420"/>
          </a:xfrm>
        </p:spPr>
        <p:txBody>
          <a:bodyPr>
            <a:normAutofit/>
          </a:bodyPr>
          <a:lstStyle/>
          <a:p>
            <a:pPr algn="r">
              <a:spcBef>
                <a:spcPct val="0"/>
              </a:spcBef>
              <a:spcAft>
                <a:spcPts val="600"/>
              </a:spcAft>
            </a:pPr>
            <a:r>
              <a:rPr lang="es-ES_tradnl" altLang="es-CO" b="1" dirty="0">
                <a:solidFill>
                  <a:schemeClr val="tx1"/>
                </a:solidFill>
                <a:latin typeface="Arial" panose="020B0604020202020204" pitchFamily="34" charset="0"/>
                <a:ea typeface="MS PGothic" panose="020B0600070205080204" pitchFamily="34" charset="-128"/>
              </a:rPr>
              <a:t>JORGE OVIEDO ALBÁN</a:t>
            </a:r>
            <a:endParaRPr lang="es-ES_tradnl" altLang="es-CO" dirty="0">
              <a:solidFill>
                <a:schemeClr val="tx1"/>
              </a:solidFill>
              <a:latin typeface="Arial" panose="020B0604020202020204" pitchFamily="34" charset="0"/>
              <a:ea typeface="MS PGothic" panose="020B0600070205080204" pitchFamily="34" charset="-128"/>
            </a:endParaRPr>
          </a:p>
          <a:p>
            <a:pPr algn="r">
              <a:spcBef>
                <a:spcPct val="0"/>
              </a:spcBef>
              <a:spcAft>
                <a:spcPts val="600"/>
              </a:spcAft>
            </a:pPr>
            <a:r>
              <a:rPr lang="es-ES_tradnl" altLang="es-CO">
                <a:solidFill>
                  <a:schemeClr val="tx1"/>
                </a:solidFill>
                <a:latin typeface="Arial" panose="020B0604020202020204" pitchFamily="34" charset="0"/>
                <a:ea typeface="MS PGothic" panose="020B0600070205080204" pitchFamily="34" charset="-128"/>
              </a:rPr>
              <a:t>2026 </a:t>
            </a:r>
            <a:endParaRPr lang="es-ES" altLang="es-CO" dirty="0">
              <a:solidFill>
                <a:schemeClr val="tx1"/>
              </a:solidFill>
              <a:latin typeface="Arial" panose="020B0604020202020204" pitchFamily="34" charset="0"/>
              <a:ea typeface="MS PGothic" panose="020B0600070205080204" pitchFamily="34" charset="-128"/>
            </a:endParaRPr>
          </a:p>
        </p:txBody>
      </p:sp>
      <p:sp>
        <p:nvSpPr>
          <p:cNvPr id="23555" name="CuadroTexto 4">
            <a:extLst>
              <a:ext uri="{FF2B5EF4-FFF2-40B4-BE49-F238E27FC236}">
                <a16:creationId xmlns:a16="http://schemas.microsoft.com/office/drawing/2014/main" id="{0397D705-0FC9-4C69-AA22-5B4D22AB4709}"/>
              </a:ext>
            </a:extLst>
          </p:cNvPr>
          <p:cNvSpPr txBox="1">
            <a:spLocks noChangeArrowheads="1"/>
          </p:cNvSpPr>
          <p:nvPr/>
        </p:nvSpPr>
        <p:spPr bwMode="auto">
          <a:xfrm>
            <a:off x="4011613" y="534352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pPr eaLnBrk="1" hangingPunct="1"/>
            <a:endParaRPr lang="en-US" altLang="es-CO"/>
          </a:p>
        </p:txBody>
      </p: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7649" name="Título 2">
            <a:extLst>
              <a:ext uri="{FF2B5EF4-FFF2-40B4-BE49-F238E27FC236}">
                <a16:creationId xmlns:a16="http://schemas.microsoft.com/office/drawing/2014/main" id="{5E063B12-4514-404B-A559-3A7AF12C5D83}"/>
              </a:ext>
            </a:extLst>
          </p:cNvPr>
          <p:cNvSpPr>
            <a:spLocks noGrp="1"/>
          </p:cNvSpPr>
          <p:nvPr>
            <p:ph type="title"/>
          </p:nvPr>
        </p:nvSpPr>
        <p:spPr>
          <a:xfrm>
            <a:off x="484583" y="609601"/>
            <a:ext cx="4684570" cy="1675975"/>
          </a:xfrm>
        </p:spPr>
        <p:txBody>
          <a:bodyPr>
            <a:normAutofit/>
          </a:bodyPr>
          <a:lstStyle/>
          <a:p>
            <a:pPr eaLnBrk="1" hangingPunct="1"/>
            <a:r>
              <a:rPr lang="es-ES_tradnl" altLang="es-CO"/>
              <a:t>LOS HECHOS </a:t>
            </a:r>
          </a:p>
        </p:txBody>
      </p:sp>
      <p:pic>
        <p:nvPicPr>
          <p:cNvPr id="5" name="Imagen 4" descr="Imagen que contiene interior, tabla, comida, alimentos&#10;&#10;Descripción generada automáticamente">
            <a:extLst>
              <a:ext uri="{FF2B5EF4-FFF2-40B4-BE49-F238E27FC236}">
                <a16:creationId xmlns:a16="http://schemas.microsoft.com/office/drawing/2014/main" id="{1EF55864-FA17-49A0-8580-A9D533431189}"/>
              </a:ext>
            </a:extLst>
          </p:cNvPr>
          <p:cNvPicPr>
            <a:picLocks noChangeAspect="1"/>
          </p:cNvPicPr>
          <p:nvPr/>
        </p:nvPicPr>
        <p:blipFill rotWithShape="1">
          <a:blip r:embed="rId3">
            <a:extLst>
              <a:ext uri="{28A0092B-C50C-407E-A947-70E740481C1C}">
                <a14:useLocalDpi xmlns:a14="http://schemas.microsoft.com/office/drawing/2010/main" val="0"/>
              </a:ext>
            </a:extLst>
          </a:blip>
          <a:srcRect l="28011" r="-2" b="-2"/>
          <a:stretch/>
        </p:blipFill>
        <p:spPr>
          <a:xfrm>
            <a:off x="5665603" y="609137"/>
            <a:ext cx="2992621" cy="2766290"/>
          </a:xfrm>
          <a:prstGeom prst="rect">
            <a:avLst/>
          </a:prstGeom>
          <a:effectLst>
            <a:outerShdw blurRad="50800" dist="38100" dir="5400000" algn="t" rotWithShape="0">
              <a:prstClr val="black">
                <a:alpha val="43000"/>
              </a:prstClr>
            </a:outerShdw>
          </a:effectLst>
        </p:spPr>
      </p:pic>
      <p:sp>
        <p:nvSpPr>
          <p:cNvPr id="192" name="Rectangle 191">
            <a:extLst>
              <a:ext uri="{FF2B5EF4-FFF2-40B4-BE49-F238E27FC236}">
                <a16:creationId xmlns:a16="http://schemas.microsoft.com/office/drawing/2014/main" id="{78D66203-18BB-40A2-B632-9356FE169D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pic>
        <p:nvPicPr>
          <p:cNvPr id="6" name="Picture 4" descr="De la cebada a la malta • Últimas Noticias • Forbes México">
            <a:extLst>
              <a:ext uri="{FF2B5EF4-FFF2-40B4-BE49-F238E27FC236}">
                <a16:creationId xmlns:a16="http://schemas.microsoft.com/office/drawing/2014/main" id="{8DB0DD3C-10BA-4E32-8DB3-A851D3FA56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984" r="16594" b="2"/>
          <a:stretch/>
        </p:blipFill>
        <p:spPr bwMode="auto">
          <a:xfrm>
            <a:off x="5665603" y="3482108"/>
            <a:ext cx="2992621" cy="276629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graphicFrame>
        <p:nvGraphicFramePr>
          <p:cNvPr id="27652" name="Marcador de contenido 1">
            <a:extLst>
              <a:ext uri="{FF2B5EF4-FFF2-40B4-BE49-F238E27FC236}">
                <a16:creationId xmlns:a16="http://schemas.microsoft.com/office/drawing/2014/main" id="{09C6AF3D-EB03-41B7-81DA-25D51F4E725A}"/>
              </a:ext>
            </a:extLst>
          </p:cNvPr>
          <p:cNvGraphicFramePr>
            <a:graphicFrameLocks noGrp="1"/>
          </p:cNvGraphicFramePr>
          <p:nvPr>
            <p:ph idx="1"/>
            <p:extLst>
              <p:ext uri="{D42A27DB-BD31-4B8C-83A1-F6EECF244321}">
                <p14:modId xmlns:p14="http://schemas.microsoft.com/office/powerpoint/2010/main" val="2425831891"/>
              </p:ext>
            </p:extLst>
          </p:nvPr>
        </p:nvGraphicFramePr>
        <p:xfrm>
          <a:off x="0" y="1556792"/>
          <a:ext cx="5665603" cy="530120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580E82-4F26-4031-BA2A-A771BB4ED524}"/>
              </a:ext>
            </a:extLst>
          </p:cNvPr>
          <p:cNvSpPr>
            <a:spLocks noGrp="1"/>
          </p:cNvSpPr>
          <p:nvPr>
            <p:ph type="title"/>
          </p:nvPr>
        </p:nvSpPr>
        <p:spPr>
          <a:xfrm>
            <a:off x="486696" y="629267"/>
            <a:ext cx="6677591" cy="921982"/>
          </a:xfrm>
        </p:spPr>
        <p:txBody>
          <a:bodyPr>
            <a:normAutofit/>
          </a:bodyPr>
          <a:lstStyle/>
          <a:p>
            <a:pPr algn="ctr">
              <a:lnSpc>
                <a:spcPct val="90000"/>
              </a:lnSpc>
            </a:pPr>
            <a:r>
              <a:rPr lang="es-CO" sz="3300" dirty="0"/>
              <a:t>Problemas jurídicos</a:t>
            </a:r>
          </a:p>
        </p:txBody>
      </p:sp>
      <p:pic>
        <p:nvPicPr>
          <p:cNvPr id="55298" name="Picture 2" descr="Formación contratación internacional">
            <a:extLst>
              <a:ext uri="{FF2B5EF4-FFF2-40B4-BE49-F238E27FC236}">
                <a16:creationId xmlns:a16="http://schemas.microsoft.com/office/drawing/2014/main" id="{58F485CD-DAB0-46E1-8E98-3F9BCD4DA0F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945" r="11763"/>
          <a:stretch/>
        </p:blipFill>
        <p:spPr bwMode="auto">
          <a:xfrm>
            <a:off x="6240686" y="2852936"/>
            <a:ext cx="2376265" cy="245381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A93A089E-0A16-452C-B341-0F769780D2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3" name="Marcador de contenido 2">
            <a:extLst>
              <a:ext uri="{FF2B5EF4-FFF2-40B4-BE49-F238E27FC236}">
                <a16:creationId xmlns:a16="http://schemas.microsoft.com/office/drawing/2014/main" id="{6A46EF37-7522-480B-94E7-6FBDD7D84546}"/>
              </a:ext>
            </a:extLst>
          </p:cNvPr>
          <p:cNvSpPr>
            <a:spLocks noGrp="1"/>
          </p:cNvSpPr>
          <p:nvPr>
            <p:ph idx="1"/>
          </p:nvPr>
        </p:nvSpPr>
        <p:spPr>
          <a:xfrm>
            <a:off x="485774" y="1551249"/>
            <a:ext cx="5526386" cy="4697150"/>
          </a:xfrm>
        </p:spPr>
        <p:txBody>
          <a:bodyPr>
            <a:normAutofit/>
          </a:bodyPr>
          <a:lstStyle/>
          <a:p>
            <a:pPr>
              <a:lnSpc>
                <a:spcPct val="90000"/>
              </a:lnSpc>
            </a:pPr>
            <a:r>
              <a:rPr lang="es-CO" sz="2400" dirty="0"/>
              <a:t>1. ¿qué elementos extranjeros se presentan en el contrato para poder calificar al contrato como “internacional?</a:t>
            </a:r>
          </a:p>
          <a:p>
            <a:pPr marL="0" indent="0">
              <a:lnSpc>
                <a:spcPct val="90000"/>
              </a:lnSpc>
              <a:buNone/>
            </a:pPr>
            <a:endParaRPr lang="es-CO" sz="2400" dirty="0"/>
          </a:p>
          <a:p>
            <a:pPr marL="0" indent="0">
              <a:lnSpc>
                <a:spcPct val="90000"/>
              </a:lnSpc>
              <a:buNone/>
            </a:pPr>
            <a:endParaRPr lang="es-CO" sz="2400" dirty="0"/>
          </a:p>
          <a:p>
            <a:pPr>
              <a:lnSpc>
                <a:spcPct val="90000"/>
              </a:lnSpc>
            </a:pPr>
            <a:r>
              <a:rPr lang="es-CO" sz="2400" dirty="0"/>
              <a:t>2. ¿cuál es la ley aplicable?</a:t>
            </a:r>
          </a:p>
          <a:p>
            <a:pPr>
              <a:lnSpc>
                <a:spcPct val="90000"/>
              </a:lnSpc>
            </a:pPr>
            <a:endParaRPr lang="es-CO" sz="2400" dirty="0"/>
          </a:p>
          <a:p>
            <a:pPr>
              <a:lnSpc>
                <a:spcPct val="90000"/>
              </a:lnSpc>
            </a:pPr>
            <a:endParaRPr lang="es-CO" sz="2400" dirty="0"/>
          </a:p>
          <a:p>
            <a:pPr marL="0" indent="0">
              <a:lnSpc>
                <a:spcPct val="90000"/>
              </a:lnSpc>
              <a:buNone/>
            </a:pPr>
            <a:endParaRPr lang="es-CO" sz="2400" dirty="0"/>
          </a:p>
          <a:p>
            <a:pPr>
              <a:lnSpc>
                <a:spcPct val="90000"/>
              </a:lnSpc>
            </a:pPr>
            <a:r>
              <a:rPr lang="es-CO" sz="2400" dirty="0"/>
              <a:t>3. ¿cuál es el juez competente?</a:t>
            </a:r>
          </a:p>
        </p:txBody>
      </p:sp>
    </p:spTree>
    <p:extLst>
      <p:ext uri="{BB962C8B-B14F-4D97-AF65-F5344CB8AC3E}">
        <p14:creationId xmlns:p14="http://schemas.microsoft.com/office/powerpoint/2010/main" val="2592097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DAB41C-65D3-4AA1-8EB8-9391D8453311}"/>
              </a:ext>
            </a:extLst>
          </p:cNvPr>
          <p:cNvSpPr>
            <a:spLocks noGrp="1"/>
          </p:cNvSpPr>
          <p:nvPr>
            <p:ph type="title"/>
          </p:nvPr>
        </p:nvSpPr>
        <p:spPr>
          <a:xfrm>
            <a:off x="486697" y="629266"/>
            <a:ext cx="6939116" cy="1223983"/>
          </a:xfrm>
        </p:spPr>
        <p:txBody>
          <a:bodyPr>
            <a:normAutofit/>
          </a:bodyPr>
          <a:lstStyle/>
          <a:p>
            <a:pPr algn="ctr"/>
            <a:r>
              <a:rPr lang="es-CO" dirty="0"/>
              <a:t>Juez competente</a:t>
            </a:r>
          </a:p>
        </p:txBody>
      </p:sp>
      <p:sp>
        <p:nvSpPr>
          <p:cNvPr id="3" name="Marcador de contenido 2">
            <a:extLst>
              <a:ext uri="{FF2B5EF4-FFF2-40B4-BE49-F238E27FC236}">
                <a16:creationId xmlns:a16="http://schemas.microsoft.com/office/drawing/2014/main" id="{BDCEE7B0-CF3B-439B-A9D8-57D9C8E03666}"/>
              </a:ext>
            </a:extLst>
          </p:cNvPr>
          <p:cNvSpPr>
            <a:spLocks noGrp="1"/>
          </p:cNvSpPr>
          <p:nvPr>
            <p:ph idx="1"/>
          </p:nvPr>
        </p:nvSpPr>
        <p:spPr>
          <a:xfrm>
            <a:off x="486345" y="2052214"/>
            <a:ext cx="4805736" cy="4545138"/>
          </a:xfrm>
        </p:spPr>
        <p:txBody>
          <a:bodyPr>
            <a:normAutofit/>
          </a:bodyPr>
          <a:lstStyle/>
          <a:p>
            <a:pPr>
              <a:lnSpc>
                <a:spcPct val="90000"/>
              </a:lnSpc>
            </a:pPr>
            <a:r>
              <a:rPr lang="es-CO" dirty="0"/>
              <a:t>Art. 5 Código Procesal Civil y Comercial de la Nación</a:t>
            </a:r>
          </a:p>
          <a:p>
            <a:pPr>
              <a:lnSpc>
                <a:spcPct val="90000"/>
              </a:lnSpc>
            </a:pPr>
            <a:r>
              <a:rPr lang="es-CO" dirty="0"/>
              <a:t>“(…) será juez competente:</a:t>
            </a:r>
          </a:p>
          <a:p>
            <a:pPr>
              <a:lnSpc>
                <a:spcPct val="90000"/>
              </a:lnSpc>
            </a:pPr>
            <a:r>
              <a:rPr lang="es-CO" dirty="0"/>
              <a:t>(…) 3. Cuando se ejerciten acciones personales, el del lugar en que deba cumplirse la obligación expresa o implícitamente establecido conforme a los elementos aportados en el juicio y, en su defecto, a elección del actor, el del domicilio del contrato, o el del lugar del contrato…”</a:t>
            </a:r>
          </a:p>
          <a:p>
            <a:pPr>
              <a:lnSpc>
                <a:spcPct val="90000"/>
              </a:lnSpc>
            </a:pPr>
            <a:endParaRPr lang="es-CO" sz="1600" dirty="0"/>
          </a:p>
          <a:p>
            <a:pPr>
              <a:lnSpc>
                <a:spcPct val="90000"/>
              </a:lnSpc>
            </a:pPr>
            <a:endParaRPr lang="es-CO" sz="1600" dirty="0"/>
          </a:p>
        </p:txBody>
      </p:sp>
      <p:pic>
        <p:nvPicPr>
          <p:cNvPr id="56322" name="Picture 2" descr="Los jueces tienen que ser un ejemplo de liderazgo | Opinión">
            <a:extLst>
              <a:ext uri="{FF2B5EF4-FFF2-40B4-BE49-F238E27FC236}">
                <a16:creationId xmlns:a16="http://schemas.microsoft.com/office/drawing/2014/main" id="{B085346F-9E56-422F-8151-8585A737F7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159" r="26275" b="-1"/>
          <a:stretch/>
        </p:blipFill>
        <p:spPr bwMode="auto">
          <a:xfrm>
            <a:off x="5983014" y="2708920"/>
            <a:ext cx="2674641" cy="274493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46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8673" name="Título 2">
            <a:extLst>
              <a:ext uri="{FF2B5EF4-FFF2-40B4-BE49-F238E27FC236}">
                <a16:creationId xmlns:a16="http://schemas.microsoft.com/office/drawing/2014/main" id="{2CCC79E8-1E51-4FC4-BF44-BD842FE44F38}"/>
              </a:ext>
            </a:extLst>
          </p:cNvPr>
          <p:cNvSpPr>
            <a:spLocks noGrp="1"/>
          </p:cNvSpPr>
          <p:nvPr>
            <p:ph type="title"/>
          </p:nvPr>
        </p:nvSpPr>
        <p:spPr>
          <a:xfrm>
            <a:off x="486696" y="1063417"/>
            <a:ext cx="2629122" cy="4675396"/>
          </a:xfrm>
        </p:spPr>
        <p:txBody>
          <a:bodyPr anchor="ctr">
            <a:normAutofit/>
          </a:bodyPr>
          <a:lstStyle/>
          <a:p>
            <a:pPr eaLnBrk="1" hangingPunct="1"/>
            <a:r>
              <a:rPr lang="es-ES_tradnl" altLang="es-CO" sz="2900">
                <a:solidFill>
                  <a:srgbClr val="F2F2F2"/>
                </a:solidFill>
              </a:rPr>
              <a:t>¿Aplicación de la CISG?</a:t>
            </a:r>
          </a:p>
        </p:txBody>
      </p:sp>
      <p:sp>
        <p:nvSpPr>
          <p:cNvPr id="77" name="Rectangle 76">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0"/>
            <a:ext cx="566470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9"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2766" y="484632"/>
            <a:ext cx="4938073"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28678" name="Marcador de contenido 1">
            <a:extLst>
              <a:ext uri="{FF2B5EF4-FFF2-40B4-BE49-F238E27FC236}">
                <a16:creationId xmlns:a16="http://schemas.microsoft.com/office/drawing/2014/main" id="{3946BE4B-C8BE-4838-9088-6E6FBCF3B3D4}"/>
              </a:ext>
            </a:extLst>
          </p:cNvPr>
          <p:cNvGraphicFramePr>
            <a:graphicFrameLocks noGrp="1"/>
          </p:cNvGraphicFramePr>
          <p:nvPr>
            <p:ph idx="1"/>
            <p:extLst>
              <p:ext uri="{D42A27DB-BD31-4B8C-83A1-F6EECF244321}">
                <p14:modId xmlns:p14="http://schemas.microsoft.com/office/powerpoint/2010/main" val="4200697331"/>
              </p:ext>
            </p:extLst>
          </p:nvPr>
        </p:nvGraphicFramePr>
        <p:xfrm>
          <a:off x="3479291" y="0"/>
          <a:ext cx="5664708"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3"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75" name="Freeform: Shape 74">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9697" name="Título 2">
            <a:extLst>
              <a:ext uri="{FF2B5EF4-FFF2-40B4-BE49-F238E27FC236}">
                <a16:creationId xmlns:a16="http://schemas.microsoft.com/office/drawing/2014/main" id="{90C272E2-037F-4601-B930-B0430790736B}"/>
              </a:ext>
            </a:extLst>
          </p:cNvPr>
          <p:cNvSpPr>
            <a:spLocks noGrp="1"/>
          </p:cNvSpPr>
          <p:nvPr>
            <p:ph type="title"/>
          </p:nvPr>
        </p:nvSpPr>
        <p:spPr>
          <a:xfrm>
            <a:off x="489857" y="1645920"/>
            <a:ext cx="2642159" cy="4470821"/>
          </a:xfrm>
        </p:spPr>
        <p:txBody>
          <a:bodyPr>
            <a:normAutofit/>
          </a:bodyPr>
          <a:lstStyle/>
          <a:p>
            <a:pPr algn="r" eaLnBrk="1" hangingPunct="1">
              <a:lnSpc>
                <a:spcPct val="90000"/>
              </a:lnSpc>
            </a:pPr>
            <a:r>
              <a:rPr lang="es-ES_tradnl" altLang="es-CO" sz="3600">
                <a:solidFill>
                  <a:srgbClr val="FFFFFF"/>
                </a:solidFill>
              </a:rPr>
              <a:t>Decisiones de primera instancia y apelación</a:t>
            </a:r>
          </a:p>
        </p:txBody>
      </p:sp>
      <p:sp>
        <p:nvSpPr>
          <p:cNvPr id="29698" name="Marcador de contenido 1">
            <a:extLst>
              <a:ext uri="{FF2B5EF4-FFF2-40B4-BE49-F238E27FC236}">
                <a16:creationId xmlns:a16="http://schemas.microsoft.com/office/drawing/2014/main" id="{546C2115-F5A2-4065-B261-202AFADDE753}"/>
              </a:ext>
            </a:extLst>
          </p:cNvPr>
          <p:cNvSpPr>
            <a:spLocks noGrp="1"/>
          </p:cNvSpPr>
          <p:nvPr>
            <p:ph idx="1"/>
          </p:nvPr>
        </p:nvSpPr>
        <p:spPr>
          <a:xfrm>
            <a:off x="3621873" y="1645920"/>
            <a:ext cx="5032270" cy="4470821"/>
          </a:xfrm>
        </p:spPr>
        <p:txBody>
          <a:bodyPr>
            <a:normAutofit/>
          </a:bodyPr>
          <a:lstStyle/>
          <a:p>
            <a:pPr marL="273050" eaLnBrk="1" hangingPunct="1">
              <a:lnSpc>
                <a:spcPct val="90000"/>
              </a:lnSpc>
              <a:buFont typeface="Wingdings 2" panose="05020102010507070707" pitchFamily="18" charset="2"/>
              <a:buChar char=""/>
            </a:pPr>
            <a:r>
              <a:rPr lang="es-ES_tradnl" altLang="es-CO" dirty="0"/>
              <a:t>El fallo de primera instancia condenó a la compradora demandada y le ordenó abonar el importe reclamado, con más sus intereses a partir de la entrega de los bienes y las costas del juicio.</a:t>
            </a:r>
          </a:p>
          <a:p>
            <a:pPr marL="273050" eaLnBrk="1" hangingPunct="1">
              <a:lnSpc>
                <a:spcPct val="90000"/>
              </a:lnSpc>
              <a:buFont typeface="Wingdings 2" panose="05020102010507070707" pitchFamily="18" charset="2"/>
              <a:buChar char=""/>
            </a:pPr>
            <a:r>
              <a:rPr lang="es-ES_tradnl" altLang="es-CO" dirty="0"/>
              <a:t>Estableció, con cita de los arts. 472 y 473 </a:t>
            </a:r>
            <a:r>
              <a:rPr lang="es-ES_tradnl" altLang="es-CO" dirty="0" err="1"/>
              <a:t>C.Co</a:t>
            </a:r>
            <a:r>
              <a:rPr lang="es-ES_tradnl" altLang="es-CO" dirty="0"/>
              <a:t>. Que la accionada no demostró haber reclamado en tiempo oportuno sobre los defectos alegados y tampoco aportó la prueba exigida en el art. 476 </a:t>
            </a:r>
            <a:r>
              <a:rPr lang="es-ES_tradnl" altLang="es-CO" dirty="0" err="1"/>
              <a:t>C.Co</a:t>
            </a:r>
            <a:r>
              <a:rPr lang="es-ES_tradnl" altLang="es-CO" dirty="0"/>
              <a:t>. Arg. </a:t>
            </a:r>
          </a:p>
          <a:p>
            <a:pPr marL="273050" eaLnBrk="1" hangingPunct="1">
              <a:lnSpc>
                <a:spcPct val="90000"/>
              </a:lnSpc>
              <a:buFont typeface="Wingdings 2" panose="05020102010507070707" pitchFamily="18" charset="2"/>
              <a:buChar char=""/>
            </a:pPr>
            <a:endParaRPr lang="es-ES_tradnl" altLang="es-CO" dirty="0"/>
          </a:p>
          <a:p>
            <a:pPr marL="273050" eaLnBrk="1" hangingPunct="1">
              <a:lnSpc>
                <a:spcPct val="90000"/>
              </a:lnSpc>
              <a:buFont typeface="Wingdings 2" panose="05020102010507070707" pitchFamily="18" charset="2"/>
              <a:buChar char=""/>
            </a:pPr>
            <a:endParaRPr lang="es-ES_tradnl" altLang="es-CO" dirty="0"/>
          </a:p>
          <a:p>
            <a:pPr marL="273050" eaLnBrk="1" hangingPunct="1">
              <a:lnSpc>
                <a:spcPct val="90000"/>
              </a:lnSpc>
              <a:buFont typeface="Wingdings 2" panose="05020102010507070707" pitchFamily="18" charset="2"/>
              <a:buChar char=""/>
            </a:pPr>
            <a:endParaRPr lang="es-ES_tradnl" altLang="es-CO" dirty="0">
              <a:latin typeface="Franklin Gothic Medium" panose="020B0603020102020204" pitchFamily="34" charset="0"/>
            </a:endParaRPr>
          </a:p>
          <a:p>
            <a:pPr marL="273050" eaLnBrk="1" hangingPunct="1">
              <a:lnSpc>
                <a:spcPct val="90000"/>
              </a:lnSpc>
              <a:buFont typeface="Wingdings 2" panose="05020102010507070707" pitchFamily="18" charset="2"/>
              <a:buNone/>
            </a:pPr>
            <a:endParaRPr lang="es-ES_tradnl" altLang="es-CO" dirty="0">
              <a:latin typeface="Franklin Gothic Medium" panose="020B0603020102020204" pitchFamily="34" charset="0"/>
            </a:endParaRPr>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724" name="Rectangle 70">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0725"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solidFill>
                <a:schemeClr val="tx1">
                  <a:alpha val="20000"/>
                </a:schemeClr>
              </a:solidFill>
            </a:endParaRPr>
          </a:p>
        </p:txBody>
      </p:sp>
      <p:sp>
        <p:nvSpPr>
          <p:cNvPr id="30726" name="Freeform: Shape 74">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30721" name="Título 2">
            <a:extLst>
              <a:ext uri="{FF2B5EF4-FFF2-40B4-BE49-F238E27FC236}">
                <a16:creationId xmlns:a16="http://schemas.microsoft.com/office/drawing/2014/main" id="{16C44942-00F6-4519-A896-6A9FAAC6D6CB}"/>
              </a:ext>
            </a:extLst>
          </p:cNvPr>
          <p:cNvSpPr>
            <a:spLocks noGrp="1"/>
          </p:cNvSpPr>
          <p:nvPr>
            <p:ph type="title"/>
          </p:nvPr>
        </p:nvSpPr>
        <p:spPr>
          <a:xfrm>
            <a:off x="489857" y="1645920"/>
            <a:ext cx="2642159" cy="4470821"/>
          </a:xfrm>
        </p:spPr>
        <p:txBody>
          <a:bodyPr>
            <a:normAutofit/>
          </a:bodyPr>
          <a:lstStyle/>
          <a:p>
            <a:pPr algn="r" eaLnBrk="1" hangingPunct="1">
              <a:lnSpc>
                <a:spcPct val="90000"/>
              </a:lnSpc>
            </a:pPr>
            <a:r>
              <a:rPr lang="es-ES_tradnl" altLang="es-CO" sz="3600">
                <a:solidFill>
                  <a:srgbClr val="FFFFFF"/>
                </a:solidFill>
              </a:rPr>
              <a:t>Decisiones de primera instancia y apelación</a:t>
            </a:r>
          </a:p>
        </p:txBody>
      </p:sp>
      <p:sp>
        <p:nvSpPr>
          <p:cNvPr id="30722" name="Marcador de contenido 1">
            <a:extLst>
              <a:ext uri="{FF2B5EF4-FFF2-40B4-BE49-F238E27FC236}">
                <a16:creationId xmlns:a16="http://schemas.microsoft.com/office/drawing/2014/main" id="{EAD13E53-0289-4DF1-B52E-587E4AA82FA9}"/>
              </a:ext>
            </a:extLst>
          </p:cNvPr>
          <p:cNvSpPr>
            <a:spLocks noGrp="1"/>
          </p:cNvSpPr>
          <p:nvPr>
            <p:ph idx="1"/>
          </p:nvPr>
        </p:nvSpPr>
        <p:spPr>
          <a:xfrm>
            <a:off x="3903081" y="1645920"/>
            <a:ext cx="4439628" cy="4470821"/>
          </a:xfrm>
        </p:spPr>
        <p:txBody>
          <a:bodyPr>
            <a:normAutofit/>
          </a:bodyPr>
          <a:lstStyle/>
          <a:p>
            <a:pPr marL="273050" eaLnBrk="1" hangingPunct="1">
              <a:buFont typeface="Wingdings 2" panose="05020102010507070707" pitchFamily="18" charset="2"/>
              <a:buChar char=""/>
            </a:pPr>
            <a:endParaRPr lang="es-ES_tradnl" altLang="es-CO" dirty="0"/>
          </a:p>
          <a:p>
            <a:pPr marL="273050" eaLnBrk="1" hangingPunct="1">
              <a:buFont typeface="Wingdings 2" panose="05020102010507070707" pitchFamily="18" charset="2"/>
              <a:buChar char=""/>
            </a:pPr>
            <a:r>
              <a:rPr lang="es-ES_tradnl" altLang="es-CO" dirty="0"/>
              <a:t>El tribunal de apelación determinó que la alegación sobre el pago del precio y también sobre la mala calidad de las mercancías debía analizarse según la Convención sobre compraventa internacional incorporada al Derecho argentino por medio de la ley 22.765.  La base para aplicarla fue</a:t>
            </a:r>
            <a:r>
              <a:rPr lang="es-ES" altLang="es-CO" dirty="0"/>
              <a:t> el artículo 1.1.b CV</a:t>
            </a:r>
            <a:endParaRPr lang="es-ES_tradnl" altLang="es-CO" dirty="0"/>
          </a:p>
          <a:p>
            <a:pPr marL="273050" eaLnBrk="1" hangingPunct="1">
              <a:buFont typeface="Wingdings 2" panose="05020102010507070707" pitchFamily="18" charset="2"/>
              <a:buChar char=""/>
            </a:pPr>
            <a:endParaRPr lang="es-ES_tradnl" altLang="es-CO" dirty="0">
              <a:latin typeface="Franklin Gothic Medium" panose="020B0603020102020204" pitchFamily="34" charset="0"/>
            </a:endParaRPr>
          </a:p>
          <a:p>
            <a:pPr marL="273050" eaLnBrk="1" hangingPunct="1">
              <a:buFont typeface="Wingdings 2" panose="05020102010507070707" pitchFamily="18" charset="2"/>
              <a:buNone/>
            </a:pPr>
            <a:endParaRPr lang="es-ES_tradnl" altLang="es-CO" dirty="0">
              <a:latin typeface="Franklin Gothic Medium" panose="020B0603020102020204" pitchFamily="34" charset="0"/>
            </a:endParaRPr>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54273" name="Título 2">
            <a:extLst>
              <a:ext uri="{FF2B5EF4-FFF2-40B4-BE49-F238E27FC236}">
                <a16:creationId xmlns:a16="http://schemas.microsoft.com/office/drawing/2014/main" id="{A7CA9132-8FD2-45C8-BA1B-E86A1B3C617B}"/>
              </a:ext>
            </a:extLst>
          </p:cNvPr>
          <p:cNvSpPr>
            <a:spLocks noGrp="1"/>
          </p:cNvSpPr>
          <p:nvPr>
            <p:ph type="title"/>
          </p:nvPr>
        </p:nvSpPr>
        <p:spPr>
          <a:xfrm>
            <a:off x="486696" y="1063417"/>
            <a:ext cx="2629122" cy="4675396"/>
          </a:xfrm>
        </p:spPr>
        <p:txBody>
          <a:bodyPr anchor="ctr">
            <a:normAutofit/>
          </a:bodyPr>
          <a:lstStyle/>
          <a:p>
            <a:pPr eaLnBrk="1" hangingPunct="1"/>
            <a:r>
              <a:rPr lang="es-ES_tradnl" altLang="es-CO" sz="3600">
                <a:solidFill>
                  <a:srgbClr val="F2F2F2"/>
                </a:solidFill>
              </a:rPr>
              <a:t>Decisiones de primera instancia y apelación</a:t>
            </a:r>
          </a:p>
        </p:txBody>
      </p:sp>
      <p:sp>
        <p:nvSpPr>
          <p:cNvPr id="74" name="Rectangle 73">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0"/>
            <a:ext cx="566470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6"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2766" y="484632"/>
            <a:ext cx="4938073"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54275" name="Marcador de contenido 1">
            <a:extLst>
              <a:ext uri="{FF2B5EF4-FFF2-40B4-BE49-F238E27FC236}">
                <a16:creationId xmlns:a16="http://schemas.microsoft.com/office/drawing/2014/main" id="{8E10E02E-7866-4333-9274-A5EED6DDDE67}"/>
              </a:ext>
            </a:extLst>
          </p:cNvPr>
          <p:cNvGraphicFramePr>
            <a:graphicFrameLocks noGrp="1"/>
          </p:cNvGraphicFramePr>
          <p:nvPr>
            <p:ph idx="1"/>
            <p:extLst>
              <p:ext uri="{D42A27DB-BD31-4B8C-83A1-F6EECF244321}">
                <p14:modId xmlns:p14="http://schemas.microsoft.com/office/powerpoint/2010/main" val="1605557082"/>
              </p:ext>
            </p:extLst>
          </p:nvPr>
        </p:nvGraphicFramePr>
        <p:xfrm>
          <a:off x="4206478" y="965200"/>
          <a:ext cx="4211240"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748" name="Rectangle 70">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1749"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31750" name="Freeform: Shape 74">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1751" name="Rectangle 76">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31745" name="Título 2">
            <a:extLst>
              <a:ext uri="{FF2B5EF4-FFF2-40B4-BE49-F238E27FC236}">
                <a16:creationId xmlns:a16="http://schemas.microsoft.com/office/drawing/2014/main" id="{9D625C25-5511-4C00-8E9C-EF8F7E8E73FE}"/>
              </a:ext>
            </a:extLst>
          </p:cNvPr>
          <p:cNvSpPr>
            <a:spLocks noGrp="1"/>
          </p:cNvSpPr>
          <p:nvPr>
            <p:ph type="title"/>
          </p:nvPr>
        </p:nvSpPr>
        <p:spPr>
          <a:xfrm>
            <a:off x="489857" y="1645920"/>
            <a:ext cx="2642159" cy="4470821"/>
          </a:xfrm>
        </p:spPr>
        <p:txBody>
          <a:bodyPr>
            <a:normAutofit/>
          </a:bodyPr>
          <a:lstStyle/>
          <a:p>
            <a:pPr algn="r" eaLnBrk="1" hangingPunct="1">
              <a:lnSpc>
                <a:spcPct val="90000"/>
              </a:lnSpc>
            </a:pPr>
            <a:r>
              <a:rPr lang="es-ES_tradnl" altLang="es-CO" sz="3600">
                <a:solidFill>
                  <a:srgbClr val="FFFFFF"/>
                </a:solidFill>
              </a:rPr>
              <a:t>Decisiones de primera instancia y apelación</a:t>
            </a:r>
          </a:p>
        </p:txBody>
      </p:sp>
      <p:sp>
        <p:nvSpPr>
          <p:cNvPr id="31746" name="Marcador de contenido 1">
            <a:extLst>
              <a:ext uri="{FF2B5EF4-FFF2-40B4-BE49-F238E27FC236}">
                <a16:creationId xmlns:a16="http://schemas.microsoft.com/office/drawing/2014/main" id="{0EA77582-543D-4ED5-8C95-B3254ECAF621}"/>
              </a:ext>
            </a:extLst>
          </p:cNvPr>
          <p:cNvSpPr>
            <a:spLocks noGrp="1"/>
          </p:cNvSpPr>
          <p:nvPr>
            <p:ph idx="1"/>
          </p:nvPr>
        </p:nvSpPr>
        <p:spPr>
          <a:xfrm>
            <a:off x="3743184" y="1143000"/>
            <a:ext cx="5400816" cy="5886400"/>
          </a:xfrm>
        </p:spPr>
        <p:txBody>
          <a:bodyPr>
            <a:normAutofit/>
          </a:bodyPr>
          <a:lstStyle/>
          <a:p>
            <a:pPr marL="44450" indent="0" eaLnBrk="1" hangingPunct="1">
              <a:lnSpc>
                <a:spcPct val="90000"/>
              </a:lnSpc>
              <a:buFont typeface="Wingdings 2" panose="05020102010507070707" pitchFamily="18" charset="2"/>
              <a:buNone/>
            </a:pPr>
            <a:r>
              <a:rPr lang="es-ES_tradnl" altLang="es-CO" sz="1600" dirty="0"/>
              <a:t>No obstante, determinó que el procedimiento para probar la calidad de las mercancías, que era el tema objetado, no se encuentra regulado por dicha Convención, por lo que según el artículo 7.2 de la misma que establece que los temas que no se encuentren resueltos en ella deben dirimirse según las normas nacionales aplicables conforme al Derecho Internacional Privado, decidió aplicar el artículo 476 del C. de Co, argentino norma según la cual el comprador que impugna la calidad de las mercaderías debe recurrir a la pericia arbitral, lo que fue omitido por la empresa argentina, ante lo que no se acogió el recurso respectivo. </a:t>
            </a:r>
          </a:p>
          <a:p>
            <a:pPr marL="44450" indent="0" eaLnBrk="1" hangingPunct="1">
              <a:lnSpc>
                <a:spcPct val="90000"/>
              </a:lnSpc>
              <a:buFont typeface="Wingdings 2" panose="05020102010507070707" pitchFamily="18" charset="2"/>
              <a:buNone/>
            </a:pPr>
            <a:r>
              <a:rPr lang="es-ES_tradnl" altLang="es-CO" sz="1600" dirty="0"/>
              <a:t>Adicionalmente, decidió que la sentencia de primera instancia que obligaba al pago del precio al demandado con intereses, resultaba ajustada a lo dispuesto en los arts. 28, 53, 59, 61, 62, 78 y concordantes, por lo que la confirmó.</a:t>
            </a:r>
          </a:p>
          <a:p>
            <a:pPr marL="44450" indent="0" eaLnBrk="1" hangingPunct="1">
              <a:lnSpc>
                <a:spcPct val="90000"/>
              </a:lnSpc>
              <a:buFont typeface="Wingdings 2" panose="05020102010507070707" pitchFamily="18" charset="2"/>
              <a:buNone/>
            </a:pPr>
            <a:endParaRPr lang="es-ES_tradnl" altLang="es-CO" sz="1400" dirty="0">
              <a:latin typeface="Franklin Gothic Medium" panose="020B0603020102020204" pitchFamily="34" charset="0"/>
            </a:endParaRP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3"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solidFill>
                <a:schemeClr val="tx1">
                  <a:alpha val="20000"/>
                </a:schemeClr>
              </a:solidFill>
            </a:endParaRPr>
          </a:p>
        </p:txBody>
      </p:sp>
      <p:sp>
        <p:nvSpPr>
          <p:cNvPr id="75" name="Freeform: Shape 74">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32769" name="Título 2">
            <a:extLst>
              <a:ext uri="{FF2B5EF4-FFF2-40B4-BE49-F238E27FC236}">
                <a16:creationId xmlns:a16="http://schemas.microsoft.com/office/drawing/2014/main" id="{52654EA6-2C15-455B-8BE5-7A0FDFC69658}"/>
              </a:ext>
            </a:extLst>
          </p:cNvPr>
          <p:cNvSpPr>
            <a:spLocks noGrp="1"/>
          </p:cNvSpPr>
          <p:nvPr>
            <p:ph type="title"/>
          </p:nvPr>
        </p:nvSpPr>
        <p:spPr>
          <a:xfrm>
            <a:off x="489857" y="1645920"/>
            <a:ext cx="2642159" cy="4470821"/>
          </a:xfrm>
        </p:spPr>
        <p:txBody>
          <a:bodyPr>
            <a:normAutofit/>
          </a:bodyPr>
          <a:lstStyle/>
          <a:p>
            <a:pPr algn="r" eaLnBrk="1" hangingPunct="1"/>
            <a:r>
              <a:rPr lang="es-ES_tradnl" altLang="es-CO">
                <a:solidFill>
                  <a:srgbClr val="FFFFFF"/>
                </a:solidFill>
              </a:rPr>
              <a:t>ANÁLISIS</a:t>
            </a:r>
          </a:p>
        </p:txBody>
      </p:sp>
      <p:sp>
        <p:nvSpPr>
          <p:cNvPr id="32770" name="Marcador de contenido 1">
            <a:extLst>
              <a:ext uri="{FF2B5EF4-FFF2-40B4-BE49-F238E27FC236}">
                <a16:creationId xmlns:a16="http://schemas.microsoft.com/office/drawing/2014/main" id="{B3D01892-6E26-4612-B223-D1E8C9F19524}"/>
              </a:ext>
            </a:extLst>
          </p:cNvPr>
          <p:cNvSpPr>
            <a:spLocks noGrp="1"/>
          </p:cNvSpPr>
          <p:nvPr>
            <p:ph idx="1"/>
          </p:nvPr>
        </p:nvSpPr>
        <p:spPr>
          <a:xfrm>
            <a:off x="3903081" y="1645920"/>
            <a:ext cx="4439628" cy="4470821"/>
          </a:xfrm>
        </p:spPr>
        <p:txBody>
          <a:bodyPr>
            <a:normAutofit/>
          </a:bodyPr>
          <a:lstStyle/>
          <a:p>
            <a:pPr marL="273050" eaLnBrk="1" hangingPunct="1">
              <a:buFont typeface="Wingdings 2" panose="05020102010507070707" pitchFamily="18" charset="2"/>
              <a:buNone/>
            </a:pPr>
            <a:r>
              <a:rPr lang="es-ES_tradnl" altLang="es-CO"/>
              <a:t>  El caso es un ejemplo de aplicación de la CISG según el </a:t>
            </a:r>
            <a:r>
              <a:rPr lang="es-ES_tradnl" altLang="es-CO" b="1" i="1"/>
              <a:t>factor geográfico indirecto</a:t>
            </a:r>
            <a:r>
              <a:rPr lang="es-ES_tradnl" altLang="es-CO"/>
              <a:t>, es decir: si las partes del contrato están establecidas en estados diferentes, pero alguno de ellos no es parte de la Convención, esta en principio no aplica, salvo que las reglas de Derecho Internacional Privado aplicable determinen la aplicación de la ley de un Estado que haya incorporado la Convención. </a:t>
            </a:r>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3"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solidFill>
                <a:schemeClr val="tx1">
                  <a:alpha val="20000"/>
                </a:schemeClr>
              </a:solidFill>
            </a:endParaRPr>
          </a:p>
        </p:txBody>
      </p:sp>
      <p:sp>
        <p:nvSpPr>
          <p:cNvPr id="75" name="Freeform: Shape 74">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33793" name="Título 2">
            <a:extLst>
              <a:ext uri="{FF2B5EF4-FFF2-40B4-BE49-F238E27FC236}">
                <a16:creationId xmlns:a16="http://schemas.microsoft.com/office/drawing/2014/main" id="{53BA0185-A9D8-480A-B8E8-5A36C90675A8}"/>
              </a:ext>
            </a:extLst>
          </p:cNvPr>
          <p:cNvSpPr>
            <a:spLocks noGrp="1"/>
          </p:cNvSpPr>
          <p:nvPr>
            <p:ph type="title"/>
          </p:nvPr>
        </p:nvSpPr>
        <p:spPr>
          <a:xfrm>
            <a:off x="489857" y="1645920"/>
            <a:ext cx="2642159" cy="4470821"/>
          </a:xfrm>
        </p:spPr>
        <p:txBody>
          <a:bodyPr>
            <a:normAutofit/>
          </a:bodyPr>
          <a:lstStyle/>
          <a:p>
            <a:pPr algn="r" eaLnBrk="1" hangingPunct="1"/>
            <a:r>
              <a:rPr lang="es-ES_tradnl" altLang="es-CO">
                <a:solidFill>
                  <a:srgbClr val="FFFFFF"/>
                </a:solidFill>
              </a:rPr>
              <a:t>ANÁLISIS</a:t>
            </a:r>
          </a:p>
        </p:txBody>
      </p:sp>
      <p:sp>
        <p:nvSpPr>
          <p:cNvPr id="33794" name="Marcador de contenido 1">
            <a:extLst>
              <a:ext uri="{FF2B5EF4-FFF2-40B4-BE49-F238E27FC236}">
                <a16:creationId xmlns:a16="http://schemas.microsoft.com/office/drawing/2014/main" id="{F4243B55-123B-42F9-B9C3-9C3FA969F491}"/>
              </a:ext>
            </a:extLst>
          </p:cNvPr>
          <p:cNvSpPr>
            <a:spLocks noGrp="1"/>
          </p:cNvSpPr>
          <p:nvPr>
            <p:ph idx="1"/>
          </p:nvPr>
        </p:nvSpPr>
        <p:spPr>
          <a:xfrm>
            <a:off x="3903081" y="1645920"/>
            <a:ext cx="4439628" cy="4470821"/>
          </a:xfrm>
        </p:spPr>
        <p:txBody>
          <a:bodyPr>
            <a:normAutofit/>
          </a:bodyPr>
          <a:lstStyle/>
          <a:p>
            <a:pPr marL="273050" eaLnBrk="1" hangingPunct="1">
              <a:buFont typeface="Wingdings 2" panose="05020102010507070707" pitchFamily="18" charset="2"/>
              <a:buNone/>
            </a:pPr>
            <a:r>
              <a:rPr lang="es-ES_tradnl" altLang="es-CO"/>
              <a:t>   El factor geográfico indirecto tiene una excepción (que en este caso no se verificaba): art. 95: </a:t>
            </a:r>
            <a:r>
              <a:rPr lang="es-ES_tradnl" altLang="en-US"/>
              <a:t>“</a:t>
            </a:r>
            <a:r>
              <a:rPr lang="es-ES_tradnl" altLang="es-CO"/>
              <a:t>Todo Estado podrá declarar en el momento del depósito de su instrumento de ratificación, aceptación, aprobación o adhesión que no quedará obligado por el apartado b) del párrafo 1) del artículo1 de la presente Convención</a:t>
            </a:r>
            <a:r>
              <a:rPr lang="es-ES_tradnl" altLang="en-US"/>
              <a:t>”</a:t>
            </a:r>
            <a:r>
              <a:rPr lang="es-ES_tradnl" altLang="es-CO"/>
              <a:t>. </a:t>
            </a:r>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8412924A-0400-4519-9CC9-5513E599C3A4}"/>
              </a:ext>
            </a:extLst>
          </p:cNvPr>
          <p:cNvSpPr>
            <a:spLocks noGrp="1" noRot="1" noChangeArrowheads="1"/>
          </p:cNvSpPr>
          <p:nvPr>
            <p:ph type="title"/>
          </p:nvPr>
        </p:nvSpPr>
        <p:spPr>
          <a:xfrm>
            <a:off x="665226" y="1472184"/>
            <a:ext cx="2825496" cy="4581144"/>
          </a:xfrm>
        </p:spPr>
        <p:txBody>
          <a:bodyPr rtlCol="0" anchor="t">
            <a:normAutofit/>
          </a:bodyPr>
          <a:lstStyle/>
          <a:p>
            <a:pPr eaLnBrk="1" fontAlgn="auto" hangingPunct="1">
              <a:spcAft>
                <a:spcPts val="0"/>
              </a:spcAft>
              <a:defRPr/>
            </a:pPr>
            <a:br>
              <a:rPr lang="es-ES_tradnl" sz="4700" dirty="0">
                <a:latin typeface="+mn-lt"/>
                <a:ea typeface="MS PGothic" charset="0"/>
                <a:cs typeface="MS PGothic" charset="0"/>
              </a:rPr>
            </a:br>
            <a:br>
              <a:rPr lang="es-ES_tradnl" sz="4700" dirty="0">
                <a:latin typeface="+mn-lt"/>
                <a:ea typeface="MS PGothic" charset="0"/>
                <a:cs typeface="MS PGothic" charset="0"/>
              </a:rPr>
            </a:br>
            <a:r>
              <a:rPr lang="es-ES_tradnl" sz="4700" dirty="0">
                <a:latin typeface="+mn-lt"/>
                <a:ea typeface="MS PGothic" charset="0"/>
                <a:cs typeface="MS PGothic" charset="0"/>
              </a:rPr>
              <a:t>El fallo</a:t>
            </a:r>
            <a:endParaRPr lang="es-ES" sz="4700" dirty="0">
              <a:latin typeface="+mn-lt"/>
              <a:ea typeface="MS PGothic" charset="0"/>
              <a:cs typeface="MS PGothic" charset="0"/>
            </a:endParaRPr>
          </a:p>
        </p:txBody>
      </p:sp>
      <p:sp>
        <p:nvSpPr>
          <p:cNvPr id="25602" name="Rectangle 3">
            <a:extLst>
              <a:ext uri="{FF2B5EF4-FFF2-40B4-BE49-F238E27FC236}">
                <a16:creationId xmlns:a16="http://schemas.microsoft.com/office/drawing/2014/main" id="{EB4FD703-940E-4441-8CBB-A77D3A402288}"/>
              </a:ext>
            </a:extLst>
          </p:cNvPr>
          <p:cNvSpPr>
            <a:spLocks noGrp="1"/>
          </p:cNvSpPr>
          <p:nvPr>
            <p:ph idx="1"/>
          </p:nvPr>
        </p:nvSpPr>
        <p:spPr>
          <a:xfrm>
            <a:off x="3936492" y="1472184"/>
            <a:ext cx="4615434" cy="4581144"/>
          </a:xfrm>
        </p:spPr>
        <p:txBody>
          <a:bodyPr>
            <a:normAutofit/>
          </a:bodyPr>
          <a:lstStyle/>
          <a:p>
            <a:pPr marL="273050" eaLnBrk="1" hangingPunct="1">
              <a:buFont typeface="Wingdings 2" panose="05020102010507070707" pitchFamily="18" charset="2"/>
              <a:buChar char=""/>
            </a:pPr>
            <a:r>
              <a:rPr lang="es-CL" altLang="es-CO" dirty="0"/>
              <a:t>21 de julio de 2002, Cámara Nacional de Apelaciones en lo Comercial de Buenos Aires (segunda instancia).</a:t>
            </a:r>
          </a:p>
          <a:p>
            <a:pPr marL="273050" eaLnBrk="1" hangingPunct="1">
              <a:buFont typeface="Wingdings 2" panose="05020102010507070707" pitchFamily="18" charset="2"/>
              <a:buChar char=""/>
            </a:pPr>
            <a:r>
              <a:rPr lang="es-CL" altLang="es-CO" dirty="0"/>
              <a:t>Disponible en: </a:t>
            </a:r>
            <a:r>
              <a:rPr lang="es-CL" altLang="es-CO" u="sng" dirty="0">
                <a:hlinkClick r:id="rId3"/>
              </a:rPr>
              <a:t>http://www.cisgspanish.com/jurisprudencia/argentina/camara-nacional-de-apelaciones-en-lo-comercial-21-julio-2002/</a:t>
            </a:r>
            <a:endParaRPr lang="es-ES_tradnl" altLang="es-CO" dirty="0"/>
          </a:p>
        </p:txBody>
      </p:sp>
    </p:spTree>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Ion</Template>
  <TotalTime>128</TotalTime>
  <Words>930</Words>
  <Application>Microsoft Macintosh PowerPoint</Application>
  <PresentationFormat>Presentación en pantalla (4:3)</PresentationFormat>
  <Paragraphs>50</Paragraphs>
  <Slides>12</Slides>
  <Notes>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12</vt:i4>
      </vt:variant>
    </vt:vector>
  </HeadingPairs>
  <TitlesOfParts>
    <vt:vector size="20" baseType="lpstr">
      <vt:lpstr>Arial</vt:lpstr>
      <vt:lpstr>Calibri</vt:lpstr>
      <vt:lpstr>Century Gothic</vt:lpstr>
      <vt:lpstr>Franklin Gothic Medium</vt:lpstr>
      <vt:lpstr>Garamond</vt:lpstr>
      <vt:lpstr>Wingdings 2</vt:lpstr>
      <vt:lpstr>Wingdings 3</vt:lpstr>
      <vt:lpstr>Ion</vt:lpstr>
      <vt:lpstr>Cervecería y Maltería Paysandú S.A. contra Cervecería Argentina S.A., 21 de julio de 2002.</vt:lpstr>
      <vt:lpstr>LOS HECHOS </vt:lpstr>
      <vt:lpstr>Problemas jurídicos</vt:lpstr>
      <vt:lpstr>Juez competente</vt:lpstr>
      <vt:lpstr>¿Aplicación de la CISG?</vt:lpstr>
      <vt:lpstr>Decisiones de primera instancia y apelación</vt:lpstr>
      <vt:lpstr>Decisiones de primera instancia y apelación</vt:lpstr>
      <vt:lpstr>Decisiones de primera instancia y apelación</vt:lpstr>
      <vt:lpstr>Decisiones de primera instancia y apelación</vt:lpstr>
      <vt:lpstr>ANÁLISIS</vt:lpstr>
      <vt:lpstr>ANÁLISIS</vt:lpstr>
      <vt:lpstr>  El fallo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COMPRAVENTA INTERNACIONAL DE MERCADERÍAS</dc:title>
  <dc:creator>Usuario de Microsoft Office</dc:creator>
  <cp:lastModifiedBy>Jorge Oviedo Alban</cp:lastModifiedBy>
  <cp:revision>20</cp:revision>
  <dcterms:created xsi:type="dcterms:W3CDTF">2018-10-09T22:48:00Z</dcterms:created>
  <dcterms:modified xsi:type="dcterms:W3CDTF">2026-01-23T23:07:50Z</dcterms:modified>
</cp:coreProperties>
</file>