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14"/>
  </p:notesMasterIdLst>
  <p:sldIdLst>
    <p:sldId id="433" r:id="rId5"/>
    <p:sldId id="434" r:id="rId6"/>
    <p:sldId id="369" r:id="rId7"/>
    <p:sldId id="293" r:id="rId8"/>
    <p:sldId id="378" r:id="rId9"/>
    <p:sldId id="376" r:id="rId10"/>
    <p:sldId id="374" r:id="rId11"/>
    <p:sldId id="375" r:id="rId12"/>
    <p:sldId id="294" r:id="rId13"/>
    <p:sldId id="295" r:id="rId14"/>
    <p:sldId id="296" r:id="rId15"/>
    <p:sldId id="297" r:id="rId16"/>
    <p:sldId id="298" r:id="rId17"/>
    <p:sldId id="307" r:id="rId18"/>
    <p:sldId id="380" r:id="rId19"/>
    <p:sldId id="428" r:id="rId20"/>
    <p:sldId id="432" r:id="rId21"/>
    <p:sldId id="427" r:id="rId22"/>
    <p:sldId id="435" r:id="rId23"/>
    <p:sldId id="429" r:id="rId24"/>
    <p:sldId id="382" r:id="rId25"/>
    <p:sldId id="383" r:id="rId26"/>
    <p:sldId id="416" r:id="rId27"/>
    <p:sldId id="425" r:id="rId28"/>
    <p:sldId id="423" r:id="rId29"/>
    <p:sldId id="417" r:id="rId30"/>
    <p:sldId id="418" r:id="rId31"/>
    <p:sldId id="419" r:id="rId32"/>
    <p:sldId id="420" r:id="rId33"/>
    <p:sldId id="421" r:id="rId34"/>
    <p:sldId id="422" r:id="rId35"/>
    <p:sldId id="309" r:id="rId36"/>
    <p:sldId id="430" r:id="rId37"/>
    <p:sldId id="313" r:id="rId38"/>
    <p:sldId id="310" r:id="rId39"/>
    <p:sldId id="407" r:id="rId40"/>
    <p:sldId id="386" r:id="rId41"/>
    <p:sldId id="436" r:id="rId42"/>
    <p:sldId id="311" r:id="rId43"/>
    <p:sldId id="408" r:id="rId44"/>
    <p:sldId id="409" r:id="rId45"/>
    <p:sldId id="315" r:id="rId46"/>
    <p:sldId id="437" r:id="rId47"/>
    <p:sldId id="385" r:id="rId48"/>
    <p:sldId id="438" r:id="rId49"/>
    <p:sldId id="317" r:id="rId50"/>
    <p:sldId id="319" r:id="rId51"/>
    <p:sldId id="410" r:id="rId52"/>
    <p:sldId id="321" r:id="rId53"/>
    <p:sldId id="322" r:id="rId54"/>
    <p:sldId id="323" r:id="rId55"/>
    <p:sldId id="332" r:id="rId56"/>
    <p:sldId id="411" r:id="rId57"/>
    <p:sldId id="333" r:id="rId58"/>
    <p:sldId id="336" r:id="rId59"/>
    <p:sldId id="393" r:id="rId60"/>
    <p:sldId id="394" r:id="rId61"/>
    <p:sldId id="395" r:id="rId62"/>
    <p:sldId id="392" r:id="rId63"/>
    <p:sldId id="397" r:id="rId64"/>
    <p:sldId id="390" r:id="rId65"/>
    <p:sldId id="326" r:id="rId66"/>
    <p:sldId id="334" r:id="rId67"/>
    <p:sldId id="327" r:id="rId68"/>
    <p:sldId id="413" r:id="rId69"/>
    <p:sldId id="414" r:id="rId70"/>
    <p:sldId id="412" r:id="rId71"/>
    <p:sldId id="342" r:id="rId72"/>
    <p:sldId id="431" r:id="rId73"/>
    <p:sldId id="343" r:id="rId74"/>
    <p:sldId id="344" r:id="rId75"/>
    <p:sldId id="328" r:id="rId76"/>
    <p:sldId id="363" r:id="rId77"/>
    <p:sldId id="329" r:id="rId78"/>
    <p:sldId id="401" r:id="rId79"/>
    <p:sldId id="400" r:id="rId80"/>
    <p:sldId id="402" r:id="rId81"/>
    <p:sldId id="403" r:id="rId82"/>
    <p:sldId id="404" r:id="rId83"/>
    <p:sldId id="405" r:id="rId84"/>
    <p:sldId id="345" r:id="rId85"/>
    <p:sldId id="346" r:id="rId86"/>
    <p:sldId id="347" r:id="rId87"/>
    <p:sldId id="348" r:id="rId88"/>
    <p:sldId id="349" r:id="rId89"/>
    <p:sldId id="350" r:id="rId90"/>
    <p:sldId id="354" r:id="rId91"/>
    <p:sldId id="351" r:id="rId92"/>
    <p:sldId id="353" r:id="rId93"/>
    <p:sldId id="355" r:id="rId94"/>
    <p:sldId id="356" r:id="rId95"/>
    <p:sldId id="357" r:id="rId96"/>
    <p:sldId id="358" r:id="rId97"/>
    <p:sldId id="359" r:id="rId98"/>
    <p:sldId id="360" r:id="rId99"/>
    <p:sldId id="361" r:id="rId100"/>
    <p:sldId id="362" r:id="rId101"/>
    <p:sldId id="330" r:id="rId102"/>
    <p:sldId id="337" r:id="rId103"/>
    <p:sldId id="331" r:id="rId104"/>
    <p:sldId id="338" r:id="rId105"/>
    <p:sldId id="339" r:id="rId106"/>
    <p:sldId id="340" r:id="rId107"/>
    <p:sldId id="341" r:id="rId108"/>
    <p:sldId id="365" r:id="rId109"/>
    <p:sldId id="366" r:id="rId110"/>
    <p:sldId id="367" r:id="rId111"/>
    <p:sldId id="364" r:id="rId112"/>
    <p:sldId id="368" r:id="rId1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366"/>
    <p:restoredTop sz="94712"/>
  </p:normalViewPr>
  <p:slideViewPr>
    <p:cSldViewPr>
      <p:cViewPr varScale="1">
        <p:scale>
          <a:sx n="105" d="100"/>
          <a:sy n="105" d="100"/>
        </p:scale>
        <p:origin x="1280"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90" d="100"/>
        <a:sy n="90" d="100"/>
      </p:scale>
      <p:origin x="0" y="2053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117" Type="http://schemas.openxmlformats.org/officeDocument/2006/relationships/theme" Target="theme/theme1.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tableStyles" Target="tableStyles.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notesMaster" Target="notesMasters/notes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presProps" Target="presProp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027895-3376-43BF-862B-F18823BC1981}" type="doc">
      <dgm:prSet loTypeId="urn:microsoft.com/office/officeart/2005/8/layout/vProcess5" loCatId="process" qsTypeId="urn:microsoft.com/office/officeart/2005/8/quickstyle/simple1#1" qsCatId="simple" csTypeId="urn:microsoft.com/office/officeart/2005/8/colors/colorful2#1" csCatId="colorful" phldr="1"/>
      <dgm:spPr/>
      <dgm:t>
        <a:bodyPr/>
        <a:lstStyle/>
        <a:p>
          <a:endParaRPr lang="en-US"/>
        </a:p>
      </dgm:t>
    </dgm:pt>
    <dgm:pt modelId="{DF0F0F41-4445-49F8-BE86-C011E4941EEC}">
      <dgm:prSet/>
      <dgm:spPr/>
      <dgm:t>
        <a:bodyPr/>
        <a:lstStyle/>
        <a:p>
          <a:r>
            <a:rPr lang="es-CO" b="1"/>
            <a:t>Referencia al régimen de la Compraventa Internacional de Mercaderías</a:t>
          </a:r>
          <a:r>
            <a:rPr lang="es-CO"/>
            <a:t>. (Convención de las Naciones Unidas de 1980)</a:t>
          </a:r>
          <a:endParaRPr lang="en-US"/>
        </a:p>
      </dgm:t>
    </dgm:pt>
    <dgm:pt modelId="{96C9A8D8-D769-4CF4-A0F1-D9E2EE35EDAA}" type="parTrans" cxnId="{AFE7BD80-8E02-432C-A437-168B0907901B}">
      <dgm:prSet/>
      <dgm:spPr/>
      <dgm:t>
        <a:bodyPr/>
        <a:lstStyle/>
        <a:p>
          <a:endParaRPr lang="en-US"/>
        </a:p>
      </dgm:t>
    </dgm:pt>
    <dgm:pt modelId="{B40FD19C-6664-49A2-BB23-B14E9C6CEAFD}" type="sibTrans" cxnId="{AFE7BD80-8E02-432C-A437-168B0907901B}">
      <dgm:prSet/>
      <dgm:spPr/>
      <dgm:t>
        <a:bodyPr/>
        <a:lstStyle/>
        <a:p>
          <a:endParaRPr lang="en-US"/>
        </a:p>
      </dgm:t>
    </dgm:pt>
    <dgm:pt modelId="{AB4879DC-12D4-40AA-829C-B4D9C33655BB}">
      <dgm:prSet/>
      <dgm:spPr/>
      <dgm:t>
        <a:bodyPr/>
        <a:lstStyle/>
        <a:p>
          <a:r>
            <a:rPr lang="es-CO"/>
            <a:t>1. Antecedentes:  Adoptada por UNCITRAL, 11 de abril de 1980. En vigor desde 1988. </a:t>
          </a:r>
          <a:endParaRPr lang="en-US"/>
        </a:p>
      </dgm:t>
    </dgm:pt>
    <dgm:pt modelId="{A4513DBC-AD5D-4600-A147-0F4CF26969D2}" type="parTrans" cxnId="{7095CF30-7A4C-4B67-B426-5B2557905C2A}">
      <dgm:prSet/>
      <dgm:spPr/>
      <dgm:t>
        <a:bodyPr/>
        <a:lstStyle/>
        <a:p>
          <a:endParaRPr lang="en-US"/>
        </a:p>
      </dgm:t>
    </dgm:pt>
    <dgm:pt modelId="{B1AE73DB-4467-4D31-885C-FE14EAA9E87C}" type="sibTrans" cxnId="{7095CF30-7A4C-4B67-B426-5B2557905C2A}">
      <dgm:prSet/>
      <dgm:spPr/>
      <dgm:t>
        <a:bodyPr/>
        <a:lstStyle/>
        <a:p>
          <a:endParaRPr lang="en-US"/>
        </a:p>
      </dgm:t>
    </dgm:pt>
    <dgm:pt modelId="{1D93AAB6-B4BE-48E3-8E1B-A1BEDE92A8C3}">
      <dgm:prSet/>
      <dgm:spPr/>
      <dgm:t>
        <a:bodyPr/>
        <a:lstStyle/>
        <a:p>
          <a:r>
            <a:rPr lang="es-CO" dirty="0"/>
            <a:t>2. Estado actual:  Adoptada por 97 países</a:t>
          </a:r>
          <a:endParaRPr lang="en-US" dirty="0"/>
        </a:p>
      </dgm:t>
    </dgm:pt>
    <dgm:pt modelId="{F834E57C-75FA-47A4-B5C3-A701279A32DA}" type="parTrans" cxnId="{51184E4F-4A0F-4CEE-974D-7A2A358DC206}">
      <dgm:prSet/>
      <dgm:spPr/>
      <dgm:t>
        <a:bodyPr/>
        <a:lstStyle/>
        <a:p>
          <a:endParaRPr lang="en-US"/>
        </a:p>
      </dgm:t>
    </dgm:pt>
    <dgm:pt modelId="{6A918FC2-976F-40A1-A15E-513E7B0D8917}" type="sibTrans" cxnId="{51184E4F-4A0F-4CEE-974D-7A2A358DC206}">
      <dgm:prSet/>
      <dgm:spPr/>
      <dgm:t>
        <a:bodyPr/>
        <a:lstStyle/>
        <a:p>
          <a:endParaRPr lang="en-US"/>
        </a:p>
      </dgm:t>
    </dgm:pt>
    <dgm:pt modelId="{4AC1AC17-64FD-4863-9E85-6445E2EADD7F}">
      <dgm:prSet/>
      <dgm:spPr/>
      <dgm:t>
        <a:bodyPr/>
        <a:lstStyle/>
        <a:p>
          <a:r>
            <a:rPr lang="es-CO"/>
            <a:t>3. Importancia jurídico económica (El proceso de armonización y unificación del derecho privado). </a:t>
          </a:r>
          <a:endParaRPr lang="en-US"/>
        </a:p>
      </dgm:t>
    </dgm:pt>
    <dgm:pt modelId="{19FBDADA-B210-4D76-8D4C-922A3C0E81CF}" type="parTrans" cxnId="{EBCF526F-E82C-4120-ABEF-A4888552E002}">
      <dgm:prSet/>
      <dgm:spPr/>
      <dgm:t>
        <a:bodyPr/>
        <a:lstStyle/>
        <a:p>
          <a:endParaRPr lang="en-US"/>
        </a:p>
      </dgm:t>
    </dgm:pt>
    <dgm:pt modelId="{6090E276-E9B7-4A81-AAEF-E82CFA59D469}" type="sibTrans" cxnId="{EBCF526F-E82C-4120-ABEF-A4888552E002}">
      <dgm:prSet/>
      <dgm:spPr/>
      <dgm:t>
        <a:bodyPr/>
        <a:lstStyle/>
        <a:p>
          <a:endParaRPr lang="en-US"/>
        </a:p>
      </dgm:t>
    </dgm:pt>
    <dgm:pt modelId="{6F5B0746-CDAF-4398-BB92-C2035B47EFDB}" type="pres">
      <dgm:prSet presAssocID="{0D027895-3376-43BF-862B-F18823BC1981}" presName="outerComposite" presStyleCnt="0">
        <dgm:presLayoutVars>
          <dgm:chMax val="5"/>
          <dgm:dir/>
          <dgm:resizeHandles val="exact"/>
        </dgm:presLayoutVars>
      </dgm:prSet>
      <dgm:spPr/>
    </dgm:pt>
    <dgm:pt modelId="{5B084A6E-7600-432E-B461-580FF5F52B4F}" type="pres">
      <dgm:prSet presAssocID="{0D027895-3376-43BF-862B-F18823BC1981}" presName="dummyMaxCanvas" presStyleCnt="0">
        <dgm:presLayoutVars/>
      </dgm:prSet>
      <dgm:spPr/>
    </dgm:pt>
    <dgm:pt modelId="{B9E271D9-0C0F-4A42-BBB5-2704A030AAB5}" type="pres">
      <dgm:prSet presAssocID="{0D027895-3376-43BF-862B-F18823BC1981}" presName="FourNodes_1" presStyleLbl="node1" presStyleIdx="0" presStyleCnt="4">
        <dgm:presLayoutVars>
          <dgm:bulletEnabled val="1"/>
        </dgm:presLayoutVars>
      </dgm:prSet>
      <dgm:spPr/>
    </dgm:pt>
    <dgm:pt modelId="{579E6740-D783-4C3F-B2B7-CFE683DF0820}" type="pres">
      <dgm:prSet presAssocID="{0D027895-3376-43BF-862B-F18823BC1981}" presName="FourNodes_2" presStyleLbl="node1" presStyleIdx="1" presStyleCnt="4">
        <dgm:presLayoutVars>
          <dgm:bulletEnabled val="1"/>
        </dgm:presLayoutVars>
      </dgm:prSet>
      <dgm:spPr/>
    </dgm:pt>
    <dgm:pt modelId="{09E2191E-3645-45F1-A3D2-1226CF81A3C7}" type="pres">
      <dgm:prSet presAssocID="{0D027895-3376-43BF-862B-F18823BC1981}" presName="FourNodes_3" presStyleLbl="node1" presStyleIdx="2" presStyleCnt="4">
        <dgm:presLayoutVars>
          <dgm:bulletEnabled val="1"/>
        </dgm:presLayoutVars>
      </dgm:prSet>
      <dgm:spPr/>
    </dgm:pt>
    <dgm:pt modelId="{DCE60807-1408-4FB7-9718-C64542C2F201}" type="pres">
      <dgm:prSet presAssocID="{0D027895-3376-43BF-862B-F18823BC1981}" presName="FourNodes_4" presStyleLbl="node1" presStyleIdx="3" presStyleCnt="4">
        <dgm:presLayoutVars>
          <dgm:bulletEnabled val="1"/>
        </dgm:presLayoutVars>
      </dgm:prSet>
      <dgm:spPr/>
    </dgm:pt>
    <dgm:pt modelId="{66A6B33B-E96A-4C88-AF65-DB22369C2E09}" type="pres">
      <dgm:prSet presAssocID="{0D027895-3376-43BF-862B-F18823BC1981}" presName="FourConn_1-2" presStyleLbl="fgAccFollowNode1" presStyleIdx="0" presStyleCnt="3">
        <dgm:presLayoutVars>
          <dgm:bulletEnabled val="1"/>
        </dgm:presLayoutVars>
      </dgm:prSet>
      <dgm:spPr/>
    </dgm:pt>
    <dgm:pt modelId="{1DDDF5B0-C99C-435A-8D70-E38BD07C80A0}" type="pres">
      <dgm:prSet presAssocID="{0D027895-3376-43BF-862B-F18823BC1981}" presName="FourConn_2-3" presStyleLbl="fgAccFollowNode1" presStyleIdx="1" presStyleCnt="3">
        <dgm:presLayoutVars>
          <dgm:bulletEnabled val="1"/>
        </dgm:presLayoutVars>
      </dgm:prSet>
      <dgm:spPr/>
    </dgm:pt>
    <dgm:pt modelId="{FE4D21D1-79B2-4827-B34D-6FC9135DF113}" type="pres">
      <dgm:prSet presAssocID="{0D027895-3376-43BF-862B-F18823BC1981}" presName="FourConn_3-4" presStyleLbl="fgAccFollowNode1" presStyleIdx="2" presStyleCnt="3">
        <dgm:presLayoutVars>
          <dgm:bulletEnabled val="1"/>
        </dgm:presLayoutVars>
      </dgm:prSet>
      <dgm:spPr/>
    </dgm:pt>
    <dgm:pt modelId="{7F53C651-FD96-41DC-A711-C6A4696B98E7}" type="pres">
      <dgm:prSet presAssocID="{0D027895-3376-43BF-862B-F18823BC1981}" presName="FourNodes_1_text" presStyleLbl="node1" presStyleIdx="3" presStyleCnt="4">
        <dgm:presLayoutVars>
          <dgm:bulletEnabled val="1"/>
        </dgm:presLayoutVars>
      </dgm:prSet>
      <dgm:spPr/>
    </dgm:pt>
    <dgm:pt modelId="{300CD437-81A9-4047-B3D0-1E22753C1919}" type="pres">
      <dgm:prSet presAssocID="{0D027895-3376-43BF-862B-F18823BC1981}" presName="FourNodes_2_text" presStyleLbl="node1" presStyleIdx="3" presStyleCnt="4">
        <dgm:presLayoutVars>
          <dgm:bulletEnabled val="1"/>
        </dgm:presLayoutVars>
      </dgm:prSet>
      <dgm:spPr/>
    </dgm:pt>
    <dgm:pt modelId="{0D9F1E5F-A019-4EB8-99E2-B8470847493C}" type="pres">
      <dgm:prSet presAssocID="{0D027895-3376-43BF-862B-F18823BC1981}" presName="FourNodes_3_text" presStyleLbl="node1" presStyleIdx="3" presStyleCnt="4">
        <dgm:presLayoutVars>
          <dgm:bulletEnabled val="1"/>
        </dgm:presLayoutVars>
      </dgm:prSet>
      <dgm:spPr/>
    </dgm:pt>
    <dgm:pt modelId="{DAB70AE1-BBBF-4849-BDCF-2074F07BB83A}" type="pres">
      <dgm:prSet presAssocID="{0D027895-3376-43BF-862B-F18823BC1981}" presName="FourNodes_4_text" presStyleLbl="node1" presStyleIdx="3" presStyleCnt="4">
        <dgm:presLayoutVars>
          <dgm:bulletEnabled val="1"/>
        </dgm:presLayoutVars>
      </dgm:prSet>
      <dgm:spPr/>
    </dgm:pt>
  </dgm:ptLst>
  <dgm:cxnLst>
    <dgm:cxn modelId="{5F65C515-2367-41E6-B1DD-3690DC1FE73F}" type="presOf" srcId="{DF0F0F41-4445-49F8-BE86-C011E4941EEC}" destId="{B9E271D9-0C0F-4A42-BBB5-2704A030AAB5}" srcOrd="0" destOrd="0" presId="urn:microsoft.com/office/officeart/2005/8/layout/vProcess5"/>
    <dgm:cxn modelId="{7095CF30-7A4C-4B67-B426-5B2557905C2A}" srcId="{0D027895-3376-43BF-862B-F18823BC1981}" destId="{AB4879DC-12D4-40AA-829C-B4D9C33655BB}" srcOrd="1" destOrd="0" parTransId="{A4513DBC-AD5D-4600-A147-0F4CF26969D2}" sibTransId="{B1AE73DB-4467-4D31-885C-FE14EAA9E87C}"/>
    <dgm:cxn modelId="{3D820334-C1CE-4D65-B6F7-96753D5F437C}" type="presOf" srcId="{AB4879DC-12D4-40AA-829C-B4D9C33655BB}" destId="{300CD437-81A9-4047-B3D0-1E22753C1919}" srcOrd="1" destOrd="0" presId="urn:microsoft.com/office/officeart/2005/8/layout/vProcess5"/>
    <dgm:cxn modelId="{51184E4F-4A0F-4CEE-974D-7A2A358DC206}" srcId="{0D027895-3376-43BF-862B-F18823BC1981}" destId="{1D93AAB6-B4BE-48E3-8E1B-A1BEDE92A8C3}" srcOrd="2" destOrd="0" parTransId="{F834E57C-75FA-47A4-B5C3-A701279A32DA}" sibTransId="{6A918FC2-976F-40A1-A15E-513E7B0D8917}"/>
    <dgm:cxn modelId="{BB59FE69-0367-4C35-8BD9-321600206C72}" type="presOf" srcId="{4AC1AC17-64FD-4863-9E85-6445E2EADD7F}" destId="{DCE60807-1408-4FB7-9718-C64542C2F201}" srcOrd="0" destOrd="0" presId="urn:microsoft.com/office/officeart/2005/8/layout/vProcess5"/>
    <dgm:cxn modelId="{E631A96A-304E-411E-A432-F78E03AE7294}" type="presOf" srcId="{DF0F0F41-4445-49F8-BE86-C011E4941EEC}" destId="{7F53C651-FD96-41DC-A711-C6A4696B98E7}" srcOrd="1" destOrd="0" presId="urn:microsoft.com/office/officeart/2005/8/layout/vProcess5"/>
    <dgm:cxn modelId="{EBCF526F-E82C-4120-ABEF-A4888552E002}" srcId="{0D027895-3376-43BF-862B-F18823BC1981}" destId="{4AC1AC17-64FD-4863-9E85-6445E2EADD7F}" srcOrd="3" destOrd="0" parTransId="{19FBDADA-B210-4D76-8D4C-922A3C0E81CF}" sibTransId="{6090E276-E9B7-4A81-AAEF-E82CFA59D469}"/>
    <dgm:cxn modelId="{D6398375-6EA8-4210-ABDD-E5DD80DF0AF9}" type="presOf" srcId="{B1AE73DB-4467-4D31-885C-FE14EAA9E87C}" destId="{1DDDF5B0-C99C-435A-8D70-E38BD07C80A0}" srcOrd="0" destOrd="0" presId="urn:microsoft.com/office/officeart/2005/8/layout/vProcess5"/>
    <dgm:cxn modelId="{AFE7BD80-8E02-432C-A437-168B0907901B}" srcId="{0D027895-3376-43BF-862B-F18823BC1981}" destId="{DF0F0F41-4445-49F8-BE86-C011E4941EEC}" srcOrd="0" destOrd="0" parTransId="{96C9A8D8-D769-4CF4-A0F1-D9E2EE35EDAA}" sibTransId="{B40FD19C-6664-49A2-BB23-B14E9C6CEAFD}"/>
    <dgm:cxn modelId="{845491AA-B8DE-4800-9883-B9CAE59EDAEB}" type="presOf" srcId="{B40FD19C-6664-49A2-BB23-B14E9C6CEAFD}" destId="{66A6B33B-E96A-4C88-AF65-DB22369C2E09}" srcOrd="0" destOrd="0" presId="urn:microsoft.com/office/officeart/2005/8/layout/vProcess5"/>
    <dgm:cxn modelId="{156DB3AD-3F98-4F80-97F6-BBBB33306420}" type="presOf" srcId="{4AC1AC17-64FD-4863-9E85-6445E2EADD7F}" destId="{DAB70AE1-BBBF-4849-BDCF-2074F07BB83A}" srcOrd="1" destOrd="0" presId="urn:microsoft.com/office/officeart/2005/8/layout/vProcess5"/>
    <dgm:cxn modelId="{70DC44AF-033C-4010-88C0-CC1EB81E537B}" type="presOf" srcId="{1D93AAB6-B4BE-48E3-8E1B-A1BEDE92A8C3}" destId="{0D9F1E5F-A019-4EB8-99E2-B8470847493C}" srcOrd="1" destOrd="0" presId="urn:microsoft.com/office/officeart/2005/8/layout/vProcess5"/>
    <dgm:cxn modelId="{25EA2EC0-6665-4412-9279-B35E164FFAF4}" type="presOf" srcId="{AB4879DC-12D4-40AA-829C-B4D9C33655BB}" destId="{579E6740-D783-4C3F-B2B7-CFE683DF0820}" srcOrd="0" destOrd="0" presId="urn:microsoft.com/office/officeart/2005/8/layout/vProcess5"/>
    <dgm:cxn modelId="{D2E5B9E7-8C4A-47B4-9842-D85B6BCEC8BD}" type="presOf" srcId="{1D93AAB6-B4BE-48E3-8E1B-A1BEDE92A8C3}" destId="{09E2191E-3645-45F1-A3D2-1226CF81A3C7}" srcOrd="0" destOrd="0" presId="urn:microsoft.com/office/officeart/2005/8/layout/vProcess5"/>
    <dgm:cxn modelId="{F08F75F2-DDFC-4B1F-BB20-8E0BEF3CA5B4}" type="presOf" srcId="{0D027895-3376-43BF-862B-F18823BC1981}" destId="{6F5B0746-CDAF-4398-BB92-C2035B47EFDB}" srcOrd="0" destOrd="0" presId="urn:microsoft.com/office/officeart/2005/8/layout/vProcess5"/>
    <dgm:cxn modelId="{1CED29FF-2C73-4C78-B1C5-11B92DFD0D21}" type="presOf" srcId="{6A918FC2-976F-40A1-A15E-513E7B0D8917}" destId="{FE4D21D1-79B2-4827-B34D-6FC9135DF113}" srcOrd="0" destOrd="0" presId="urn:microsoft.com/office/officeart/2005/8/layout/vProcess5"/>
    <dgm:cxn modelId="{114DA996-2CC2-44D6-A7DF-629A7061477A}" type="presParOf" srcId="{6F5B0746-CDAF-4398-BB92-C2035B47EFDB}" destId="{5B084A6E-7600-432E-B461-580FF5F52B4F}" srcOrd="0" destOrd="0" presId="urn:microsoft.com/office/officeart/2005/8/layout/vProcess5"/>
    <dgm:cxn modelId="{3F0A1E01-FE48-41B1-9179-3C3623C32040}" type="presParOf" srcId="{6F5B0746-CDAF-4398-BB92-C2035B47EFDB}" destId="{B9E271D9-0C0F-4A42-BBB5-2704A030AAB5}" srcOrd="1" destOrd="0" presId="urn:microsoft.com/office/officeart/2005/8/layout/vProcess5"/>
    <dgm:cxn modelId="{1C905D40-D994-4F51-9C9B-298C474C662B}" type="presParOf" srcId="{6F5B0746-CDAF-4398-BB92-C2035B47EFDB}" destId="{579E6740-D783-4C3F-B2B7-CFE683DF0820}" srcOrd="2" destOrd="0" presId="urn:microsoft.com/office/officeart/2005/8/layout/vProcess5"/>
    <dgm:cxn modelId="{F8B9231A-6E88-40D2-8F02-0A89183BB36B}" type="presParOf" srcId="{6F5B0746-CDAF-4398-BB92-C2035B47EFDB}" destId="{09E2191E-3645-45F1-A3D2-1226CF81A3C7}" srcOrd="3" destOrd="0" presId="urn:microsoft.com/office/officeart/2005/8/layout/vProcess5"/>
    <dgm:cxn modelId="{B7180EC1-96F3-416D-8D9C-0228B4B597E3}" type="presParOf" srcId="{6F5B0746-CDAF-4398-BB92-C2035B47EFDB}" destId="{DCE60807-1408-4FB7-9718-C64542C2F201}" srcOrd="4" destOrd="0" presId="urn:microsoft.com/office/officeart/2005/8/layout/vProcess5"/>
    <dgm:cxn modelId="{A58686E5-1909-49E8-A02B-1A7440BA7404}" type="presParOf" srcId="{6F5B0746-CDAF-4398-BB92-C2035B47EFDB}" destId="{66A6B33B-E96A-4C88-AF65-DB22369C2E09}" srcOrd="5" destOrd="0" presId="urn:microsoft.com/office/officeart/2005/8/layout/vProcess5"/>
    <dgm:cxn modelId="{662E7D5B-C239-4D1B-962A-FE570665F142}" type="presParOf" srcId="{6F5B0746-CDAF-4398-BB92-C2035B47EFDB}" destId="{1DDDF5B0-C99C-435A-8D70-E38BD07C80A0}" srcOrd="6" destOrd="0" presId="urn:microsoft.com/office/officeart/2005/8/layout/vProcess5"/>
    <dgm:cxn modelId="{A38A681B-BF66-4818-BE93-647DC9E98ADF}" type="presParOf" srcId="{6F5B0746-CDAF-4398-BB92-C2035B47EFDB}" destId="{FE4D21D1-79B2-4827-B34D-6FC9135DF113}" srcOrd="7" destOrd="0" presId="urn:microsoft.com/office/officeart/2005/8/layout/vProcess5"/>
    <dgm:cxn modelId="{B3013702-66E9-4D84-8BC9-77215B5E6F7A}" type="presParOf" srcId="{6F5B0746-CDAF-4398-BB92-C2035B47EFDB}" destId="{7F53C651-FD96-41DC-A711-C6A4696B98E7}" srcOrd="8" destOrd="0" presId="urn:microsoft.com/office/officeart/2005/8/layout/vProcess5"/>
    <dgm:cxn modelId="{3E887B3E-F636-4D57-BC36-B5EFA9EFBC0E}" type="presParOf" srcId="{6F5B0746-CDAF-4398-BB92-C2035B47EFDB}" destId="{300CD437-81A9-4047-B3D0-1E22753C1919}" srcOrd="9" destOrd="0" presId="urn:microsoft.com/office/officeart/2005/8/layout/vProcess5"/>
    <dgm:cxn modelId="{30E78EFF-2009-453A-A312-BE47AD27D6B3}" type="presParOf" srcId="{6F5B0746-CDAF-4398-BB92-C2035B47EFDB}" destId="{0D9F1E5F-A019-4EB8-99E2-B8470847493C}" srcOrd="10" destOrd="0" presId="urn:microsoft.com/office/officeart/2005/8/layout/vProcess5"/>
    <dgm:cxn modelId="{5272DDA4-BF05-4D74-BE24-1419C5F6181F}" type="presParOf" srcId="{6F5B0746-CDAF-4398-BB92-C2035B47EFDB}" destId="{DAB70AE1-BBBF-4849-BDCF-2074F07BB83A}"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07CC5B1-8E0B-4042-A67B-306D4177A23F}" type="doc">
      <dgm:prSet loTypeId="urn:microsoft.com/office/officeart/2005/8/layout/default" loCatId="list" qsTypeId="urn:microsoft.com/office/officeart/2005/8/quickstyle/simple1#2" qsCatId="simple" csTypeId="urn:microsoft.com/office/officeart/2005/8/colors/colorful1#1" csCatId="colorful"/>
      <dgm:spPr/>
      <dgm:t>
        <a:bodyPr/>
        <a:lstStyle/>
        <a:p>
          <a:endParaRPr lang="en-US"/>
        </a:p>
      </dgm:t>
    </dgm:pt>
    <dgm:pt modelId="{EC53F61D-5C81-4EF8-8AD8-317AFB0B724C}">
      <dgm:prSet/>
      <dgm:spPr/>
      <dgm:t>
        <a:bodyPr/>
        <a:lstStyle/>
        <a:p>
          <a:r>
            <a:rPr lang="es-CO"/>
            <a:t>La compraventa en Roma: la</a:t>
          </a:r>
          <a:r>
            <a:rPr lang="es-CO" i="1"/>
            <a:t> emptio venditio.</a:t>
          </a:r>
          <a:endParaRPr lang="en-US"/>
        </a:p>
      </dgm:t>
    </dgm:pt>
    <dgm:pt modelId="{99B15C17-4C0D-4F7C-A96F-E053BB88644E}" type="parTrans" cxnId="{96CD0721-4D0A-402C-83B5-FD806D7DCA74}">
      <dgm:prSet/>
      <dgm:spPr/>
      <dgm:t>
        <a:bodyPr/>
        <a:lstStyle/>
        <a:p>
          <a:endParaRPr lang="en-US"/>
        </a:p>
      </dgm:t>
    </dgm:pt>
    <dgm:pt modelId="{6FA975E0-EF4E-427F-A079-332C52034AAC}" type="sibTrans" cxnId="{96CD0721-4D0A-402C-83B5-FD806D7DCA74}">
      <dgm:prSet/>
      <dgm:spPr/>
      <dgm:t>
        <a:bodyPr/>
        <a:lstStyle/>
        <a:p>
          <a:endParaRPr lang="en-US"/>
        </a:p>
      </dgm:t>
    </dgm:pt>
    <dgm:pt modelId="{57A52A14-0B74-45C0-A5C7-90034AC3ED82}">
      <dgm:prSet/>
      <dgm:spPr/>
      <dgm:t>
        <a:bodyPr/>
        <a:lstStyle/>
        <a:p>
          <a:r>
            <a:rPr lang="es-CO"/>
            <a:t>Origen y significado del </a:t>
          </a:r>
          <a:r>
            <a:rPr lang="ja-JP"/>
            <a:t>“</a:t>
          </a:r>
          <a:r>
            <a:rPr lang="es-CO"/>
            <a:t>titulo</a:t>
          </a:r>
          <a:r>
            <a:rPr lang="ja-JP"/>
            <a:t>”</a:t>
          </a:r>
          <a:r>
            <a:rPr lang="es-CO"/>
            <a:t> y el </a:t>
          </a:r>
          <a:r>
            <a:rPr lang="ja-JP"/>
            <a:t>“</a:t>
          </a:r>
          <a:r>
            <a:rPr lang="es-CO"/>
            <a:t>modo</a:t>
          </a:r>
          <a:r>
            <a:rPr lang="ja-JP"/>
            <a:t>”</a:t>
          </a:r>
          <a:r>
            <a:rPr lang="es-CO"/>
            <a:t>.</a:t>
          </a:r>
          <a:endParaRPr lang="en-US"/>
        </a:p>
      </dgm:t>
    </dgm:pt>
    <dgm:pt modelId="{E1482636-8A1C-44CF-988B-81F1E3FA4B18}" type="parTrans" cxnId="{95C04DC8-ACA8-4B93-9CA6-DBF45C20CEC6}">
      <dgm:prSet/>
      <dgm:spPr/>
      <dgm:t>
        <a:bodyPr/>
        <a:lstStyle/>
        <a:p>
          <a:endParaRPr lang="en-US"/>
        </a:p>
      </dgm:t>
    </dgm:pt>
    <dgm:pt modelId="{0A057E15-79A3-40D9-95C6-244661BD4984}" type="sibTrans" cxnId="{95C04DC8-ACA8-4B93-9CA6-DBF45C20CEC6}">
      <dgm:prSet/>
      <dgm:spPr/>
      <dgm:t>
        <a:bodyPr/>
        <a:lstStyle/>
        <a:p>
          <a:endParaRPr lang="en-US"/>
        </a:p>
      </dgm:t>
    </dgm:pt>
    <dgm:pt modelId="{163D59BD-9163-4F74-8910-6801426F6FAF}" type="pres">
      <dgm:prSet presAssocID="{607CC5B1-8E0B-4042-A67B-306D4177A23F}" presName="diagram" presStyleCnt="0">
        <dgm:presLayoutVars>
          <dgm:dir/>
          <dgm:resizeHandles val="exact"/>
        </dgm:presLayoutVars>
      </dgm:prSet>
      <dgm:spPr/>
    </dgm:pt>
    <dgm:pt modelId="{689A7D34-117C-410C-ACC4-689CA6AE8B57}" type="pres">
      <dgm:prSet presAssocID="{EC53F61D-5C81-4EF8-8AD8-317AFB0B724C}" presName="node" presStyleLbl="node1" presStyleIdx="0" presStyleCnt="2">
        <dgm:presLayoutVars>
          <dgm:bulletEnabled val="1"/>
        </dgm:presLayoutVars>
      </dgm:prSet>
      <dgm:spPr/>
    </dgm:pt>
    <dgm:pt modelId="{22FEA099-9ADB-4EB3-BD3E-3EB175361762}" type="pres">
      <dgm:prSet presAssocID="{6FA975E0-EF4E-427F-A079-332C52034AAC}" presName="sibTrans" presStyleCnt="0"/>
      <dgm:spPr/>
    </dgm:pt>
    <dgm:pt modelId="{144A31C6-77A6-467D-9B8C-D80AEB0F9604}" type="pres">
      <dgm:prSet presAssocID="{57A52A14-0B74-45C0-A5C7-90034AC3ED82}" presName="node" presStyleLbl="node1" presStyleIdx="1" presStyleCnt="2">
        <dgm:presLayoutVars>
          <dgm:bulletEnabled val="1"/>
        </dgm:presLayoutVars>
      </dgm:prSet>
      <dgm:spPr/>
    </dgm:pt>
  </dgm:ptLst>
  <dgm:cxnLst>
    <dgm:cxn modelId="{91EF8603-3DC4-4005-AF05-6ABF7B471D98}" type="presOf" srcId="{57A52A14-0B74-45C0-A5C7-90034AC3ED82}" destId="{144A31C6-77A6-467D-9B8C-D80AEB0F9604}" srcOrd="0" destOrd="0" presId="urn:microsoft.com/office/officeart/2005/8/layout/default"/>
    <dgm:cxn modelId="{96CD0721-4D0A-402C-83B5-FD806D7DCA74}" srcId="{607CC5B1-8E0B-4042-A67B-306D4177A23F}" destId="{EC53F61D-5C81-4EF8-8AD8-317AFB0B724C}" srcOrd="0" destOrd="0" parTransId="{99B15C17-4C0D-4F7C-A96F-E053BB88644E}" sibTransId="{6FA975E0-EF4E-427F-A079-332C52034AAC}"/>
    <dgm:cxn modelId="{95C04DC8-ACA8-4B93-9CA6-DBF45C20CEC6}" srcId="{607CC5B1-8E0B-4042-A67B-306D4177A23F}" destId="{57A52A14-0B74-45C0-A5C7-90034AC3ED82}" srcOrd="1" destOrd="0" parTransId="{E1482636-8A1C-44CF-988B-81F1E3FA4B18}" sibTransId="{0A057E15-79A3-40D9-95C6-244661BD4984}"/>
    <dgm:cxn modelId="{BE8C0CCA-2718-413C-B49D-07F25C31D2B6}" type="presOf" srcId="{607CC5B1-8E0B-4042-A67B-306D4177A23F}" destId="{163D59BD-9163-4F74-8910-6801426F6FAF}" srcOrd="0" destOrd="0" presId="urn:microsoft.com/office/officeart/2005/8/layout/default"/>
    <dgm:cxn modelId="{494C0CEA-3782-462B-B4C1-469D75228985}" type="presOf" srcId="{EC53F61D-5C81-4EF8-8AD8-317AFB0B724C}" destId="{689A7D34-117C-410C-ACC4-689CA6AE8B57}" srcOrd="0" destOrd="0" presId="urn:microsoft.com/office/officeart/2005/8/layout/default"/>
    <dgm:cxn modelId="{DD9CACBD-F38A-4556-9BD4-1B1C62B9DD9A}" type="presParOf" srcId="{163D59BD-9163-4F74-8910-6801426F6FAF}" destId="{689A7D34-117C-410C-ACC4-689CA6AE8B57}" srcOrd="0" destOrd="0" presId="urn:microsoft.com/office/officeart/2005/8/layout/default"/>
    <dgm:cxn modelId="{821BDCC0-377D-46CB-9D9B-5BC9E4297C6B}" type="presParOf" srcId="{163D59BD-9163-4F74-8910-6801426F6FAF}" destId="{22FEA099-9ADB-4EB3-BD3E-3EB175361762}" srcOrd="1" destOrd="0" presId="urn:microsoft.com/office/officeart/2005/8/layout/default"/>
    <dgm:cxn modelId="{E8D0D029-C888-4EAB-88A3-C803BB2699C1}" type="presParOf" srcId="{163D59BD-9163-4F74-8910-6801426F6FAF}" destId="{144A31C6-77A6-467D-9B8C-D80AEB0F9604}" srcOrd="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4DB2966-D246-4436-B624-6AEF77632C47}" type="doc">
      <dgm:prSet loTypeId="urn:microsoft.com/office/officeart/2005/8/layout/default" loCatId="list" qsTypeId="urn:microsoft.com/office/officeart/2005/8/quickstyle/simple1#3" qsCatId="simple" csTypeId="urn:microsoft.com/office/officeart/2005/8/colors/colorful2#2" csCatId="colorful" phldr="1"/>
      <dgm:spPr/>
      <dgm:t>
        <a:bodyPr/>
        <a:lstStyle/>
        <a:p>
          <a:endParaRPr lang="en-US"/>
        </a:p>
      </dgm:t>
    </dgm:pt>
    <dgm:pt modelId="{DB83DE85-191D-465F-B76B-9CBFDA25CF01}">
      <dgm:prSet/>
      <dgm:spPr/>
      <dgm:t>
        <a:bodyPr/>
        <a:lstStyle/>
        <a:p>
          <a:r>
            <a:rPr lang="es-ES" dirty="0"/>
            <a:t>A</a:t>
          </a:r>
          <a:r>
            <a:rPr lang="es-CO" dirty="0"/>
            <a:t>) </a:t>
          </a:r>
          <a:r>
            <a:rPr lang="es-CO" b="1" dirty="0"/>
            <a:t>Argumento de quienes piensan que se trata de nulidad absoluta</a:t>
          </a:r>
          <a:r>
            <a:rPr lang="es-CO" dirty="0"/>
            <a:t>. Art. 1523.C.C.</a:t>
          </a:r>
          <a:endParaRPr lang="en-US" dirty="0"/>
        </a:p>
      </dgm:t>
    </dgm:pt>
    <dgm:pt modelId="{547A6437-F704-4DFB-BA16-8F06EADEA53F}" type="parTrans" cxnId="{C83CE996-2A7A-499F-98DE-09400C040468}">
      <dgm:prSet/>
      <dgm:spPr/>
      <dgm:t>
        <a:bodyPr/>
        <a:lstStyle/>
        <a:p>
          <a:endParaRPr lang="en-US"/>
        </a:p>
      </dgm:t>
    </dgm:pt>
    <dgm:pt modelId="{CAD47F7D-8597-4331-AFD8-741541100E2D}" type="sibTrans" cxnId="{C83CE996-2A7A-499F-98DE-09400C040468}">
      <dgm:prSet/>
      <dgm:spPr/>
      <dgm:t>
        <a:bodyPr/>
        <a:lstStyle/>
        <a:p>
          <a:endParaRPr lang="en-US"/>
        </a:p>
      </dgm:t>
    </dgm:pt>
    <dgm:pt modelId="{1A3BF9BF-E98B-4646-850D-3014195BF386}">
      <dgm:prSet/>
      <dgm:spPr/>
      <dgm:t>
        <a:bodyPr/>
        <a:lstStyle/>
        <a:p>
          <a:r>
            <a:rPr lang="es-CO"/>
            <a:t>“</a:t>
          </a:r>
          <a:r>
            <a:rPr lang="es-CO" i="1"/>
            <a:t>Hay así mismo objeto ilícito en todo contrato prohibido por las leyes</a:t>
          </a:r>
          <a:r>
            <a:rPr lang="es-CO"/>
            <a:t>”.</a:t>
          </a:r>
          <a:endParaRPr lang="en-US"/>
        </a:p>
      </dgm:t>
    </dgm:pt>
    <dgm:pt modelId="{3583A98A-A0A8-4C85-8387-A2ADF48601DC}" type="parTrans" cxnId="{A02B9C26-69F0-493F-BC26-9FCDF5D8C75E}">
      <dgm:prSet/>
      <dgm:spPr/>
      <dgm:t>
        <a:bodyPr/>
        <a:lstStyle/>
        <a:p>
          <a:endParaRPr lang="en-US"/>
        </a:p>
      </dgm:t>
    </dgm:pt>
    <dgm:pt modelId="{444868BA-A04C-4816-A3B0-33AE4C67C44F}" type="sibTrans" cxnId="{A02B9C26-69F0-493F-BC26-9FCDF5D8C75E}">
      <dgm:prSet/>
      <dgm:spPr/>
      <dgm:t>
        <a:bodyPr/>
        <a:lstStyle/>
        <a:p>
          <a:endParaRPr lang="en-US"/>
        </a:p>
      </dgm:t>
    </dgm:pt>
    <dgm:pt modelId="{8D8FCD4D-0084-47F6-A93A-37B6D1AF5F05}">
      <dgm:prSet/>
      <dgm:spPr/>
      <dgm:t>
        <a:bodyPr/>
        <a:lstStyle/>
        <a:p>
          <a:r>
            <a:rPr lang="es-CO" dirty="0"/>
            <a:t>B) </a:t>
          </a:r>
          <a:r>
            <a:rPr lang="es-CO" b="1" dirty="0"/>
            <a:t>Argumento de quienes piensan que se trata de nulidad relativa</a:t>
          </a:r>
          <a:r>
            <a:rPr lang="es-CO" dirty="0"/>
            <a:t>. Art. 1741 C.C.</a:t>
          </a:r>
          <a:endParaRPr lang="en-US" dirty="0"/>
        </a:p>
      </dgm:t>
    </dgm:pt>
    <dgm:pt modelId="{DF89D4EE-C9C1-41A1-A755-D54A3537A994}" type="parTrans" cxnId="{576E2550-4236-4A7B-B881-25398E1EAEED}">
      <dgm:prSet/>
      <dgm:spPr/>
      <dgm:t>
        <a:bodyPr/>
        <a:lstStyle/>
        <a:p>
          <a:endParaRPr lang="en-US"/>
        </a:p>
      </dgm:t>
    </dgm:pt>
    <dgm:pt modelId="{F4E3FE02-3D4C-4A4E-BD5F-BBFFC3E30685}" type="sibTrans" cxnId="{576E2550-4236-4A7B-B881-25398E1EAEED}">
      <dgm:prSet/>
      <dgm:spPr/>
      <dgm:t>
        <a:bodyPr/>
        <a:lstStyle/>
        <a:p>
          <a:endParaRPr lang="en-US"/>
        </a:p>
      </dgm:t>
    </dgm:pt>
    <dgm:pt modelId="{6E8DDF1B-CD92-4042-AA6E-B283649E0B28}">
      <dgm:prSet/>
      <dgm:spPr/>
      <dgm:t>
        <a:bodyPr/>
        <a:lstStyle/>
        <a:p>
          <a:r>
            <a:rPr lang="es-CO" dirty="0"/>
            <a:t>Es una prohibición en consideración a la calidad o estado de las personas que los ejecutan o acuerdan.</a:t>
          </a:r>
          <a:endParaRPr lang="en-US" dirty="0"/>
        </a:p>
      </dgm:t>
    </dgm:pt>
    <dgm:pt modelId="{3680A723-75A4-4502-B713-8BDD7AFA0EFB}" type="parTrans" cxnId="{DFC753C0-924A-4412-911C-3FEB7AD936AA}">
      <dgm:prSet/>
      <dgm:spPr/>
      <dgm:t>
        <a:bodyPr/>
        <a:lstStyle/>
        <a:p>
          <a:endParaRPr lang="en-US"/>
        </a:p>
      </dgm:t>
    </dgm:pt>
    <dgm:pt modelId="{09E9C704-4801-4075-B760-7344AC9AD41F}" type="sibTrans" cxnId="{DFC753C0-924A-4412-911C-3FEB7AD936AA}">
      <dgm:prSet/>
      <dgm:spPr/>
      <dgm:t>
        <a:bodyPr/>
        <a:lstStyle/>
        <a:p>
          <a:endParaRPr lang="en-US"/>
        </a:p>
      </dgm:t>
    </dgm:pt>
    <dgm:pt modelId="{FE4A0DFD-9194-4461-882E-BB08684A17CD}" type="pres">
      <dgm:prSet presAssocID="{94DB2966-D246-4436-B624-6AEF77632C47}" presName="diagram" presStyleCnt="0">
        <dgm:presLayoutVars>
          <dgm:dir/>
          <dgm:resizeHandles val="exact"/>
        </dgm:presLayoutVars>
      </dgm:prSet>
      <dgm:spPr/>
    </dgm:pt>
    <dgm:pt modelId="{972628E4-1B89-4E89-A17F-E21FA7C7D45A}" type="pres">
      <dgm:prSet presAssocID="{DB83DE85-191D-465F-B76B-9CBFDA25CF01}" presName="node" presStyleLbl="node1" presStyleIdx="0" presStyleCnt="4">
        <dgm:presLayoutVars>
          <dgm:bulletEnabled val="1"/>
        </dgm:presLayoutVars>
      </dgm:prSet>
      <dgm:spPr/>
    </dgm:pt>
    <dgm:pt modelId="{3FC914E2-AD2F-4D22-A9AB-E8038E5F03B4}" type="pres">
      <dgm:prSet presAssocID="{CAD47F7D-8597-4331-AFD8-741541100E2D}" presName="sibTrans" presStyleCnt="0"/>
      <dgm:spPr/>
    </dgm:pt>
    <dgm:pt modelId="{0B5707B4-107A-4175-9A97-7552B1568110}" type="pres">
      <dgm:prSet presAssocID="{1A3BF9BF-E98B-4646-850D-3014195BF386}" presName="node" presStyleLbl="node1" presStyleIdx="1" presStyleCnt="4">
        <dgm:presLayoutVars>
          <dgm:bulletEnabled val="1"/>
        </dgm:presLayoutVars>
      </dgm:prSet>
      <dgm:spPr/>
    </dgm:pt>
    <dgm:pt modelId="{809D523C-C93B-4A6E-B227-D8711352AE09}" type="pres">
      <dgm:prSet presAssocID="{444868BA-A04C-4816-A3B0-33AE4C67C44F}" presName="sibTrans" presStyleCnt="0"/>
      <dgm:spPr/>
    </dgm:pt>
    <dgm:pt modelId="{CBD4610B-D9AC-44FE-890C-352131064962}" type="pres">
      <dgm:prSet presAssocID="{8D8FCD4D-0084-47F6-A93A-37B6D1AF5F05}" presName="node" presStyleLbl="node1" presStyleIdx="2" presStyleCnt="4">
        <dgm:presLayoutVars>
          <dgm:bulletEnabled val="1"/>
        </dgm:presLayoutVars>
      </dgm:prSet>
      <dgm:spPr/>
    </dgm:pt>
    <dgm:pt modelId="{71812DE3-8677-4A9A-AF1A-A1FA6F7C73EB}" type="pres">
      <dgm:prSet presAssocID="{F4E3FE02-3D4C-4A4E-BD5F-BBFFC3E30685}" presName="sibTrans" presStyleCnt="0"/>
      <dgm:spPr/>
    </dgm:pt>
    <dgm:pt modelId="{02F3C2BD-A680-46B8-9C12-1C67DD7173D6}" type="pres">
      <dgm:prSet presAssocID="{6E8DDF1B-CD92-4042-AA6E-B283649E0B28}" presName="node" presStyleLbl="node1" presStyleIdx="3" presStyleCnt="4">
        <dgm:presLayoutVars>
          <dgm:bulletEnabled val="1"/>
        </dgm:presLayoutVars>
      </dgm:prSet>
      <dgm:spPr/>
    </dgm:pt>
  </dgm:ptLst>
  <dgm:cxnLst>
    <dgm:cxn modelId="{A02B9C26-69F0-493F-BC26-9FCDF5D8C75E}" srcId="{94DB2966-D246-4436-B624-6AEF77632C47}" destId="{1A3BF9BF-E98B-4646-850D-3014195BF386}" srcOrd="1" destOrd="0" parTransId="{3583A98A-A0A8-4C85-8387-A2ADF48601DC}" sibTransId="{444868BA-A04C-4816-A3B0-33AE4C67C44F}"/>
    <dgm:cxn modelId="{576E2550-4236-4A7B-B881-25398E1EAEED}" srcId="{94DB2966-D246-4436-B624-6AEF77632C47}" destId="{8D8FCD4D-0084-47F6-A93A-37B6D1AF5F05}" srcOrd="2" destOrd="0" parTransId="{DF89D4EE-C9C1-41A1-A755-D54A3537A994}" sibTransId="{F4E3FE02-3D4C-4A4E-BD5F-BBFFC3E30685}"/>
    <dgm:cxn modelId="{C83CE996-2A7A-499F-98DE-09400C040468}" srcId="{94DB2966-D246-4436-B624-6AEF77632C47}" destId="{DB83DE85-191D-465F-B76B-9CBFDA25CF01}" srcOrd="0" destOrd="0" parTransId="{547A6437-F704-4DFB-BA16-8F06EADEA53F}" sibTransId="{CAD47F7D-8597-4331-AFD8-741541100E2D}"/>
    <dgm:cxn modelId="{DFC753C0-924A-4412-911C-3FEB7AD936AA}" srcId="{94DB2966-D246-4436-B624-6AEF77632C47}" destId="{6E8DDF1B-CD92-4042-AA6E-B283649E0B28}" srcOrd="3" destOrd="0" parTransId="{3680A723-75A4-4502-B713-8BDD7AFA0EFB}" sibTransId="{09E9C704-4801-4075-B760-7344AC9AD41F}"/>
    <dgm:cxn modelId="{E538ADC4-2902-431F-A65E-334330CC45B4}" type="presOf" srcId="{DB83DE85-191D-465F-B76B-9CBFDA25CF01}" destId="{972628E4-1B89-4E89-A17F-E21FA7C7D45A}" srcOrd="0" destOrd="0" presId="urn:microsoft.com/office/officeart/2005/8/layout/default"/>
    <dgm:cxn modelId="{7AFB5DE4-BAB7-489A-8BD4-AD2557B8AA21}" type="presOf" srcId="{8D8FCD4D-0084-47F6-A93A-37B6D1AF5F05}" destId="{CBD4610B-D9AC-44FE-890C-352131064962}" srcOrd="0" destOrd="0" presId="urn:microsoft.com/office/officeart/2005/8/layout/default"/>
    <dgm:cxn modelId="{EFD849EC-89E6-400C-936B-AFD6977CB4DA}" type="presOf" srcId="{6E8DDF1B-CD92-4042-AA6E-B283649E0B28}" destId="{02F3C2BD-A680-46B8-9C12-1C67DD7173D6}" srcOrd="0" destOrd="0" presId="urn:microsoft.com/office/officeart/2005/8/layout/default"/>
    <dgm:cxn modelId="{2942B2F4-90DB-4911-A421-F9AB02E593FA}" type="presOf" srcId="{1A3BF9BF-E98B-4646-850D-3014195BF386}" destId="{0B5707B4-107A-4175-9A97-7552B1568110}" srcOrd="0" destOrd="0" presId="urn:microsoft.com/office/officeart/2005/8/layout/default"/>
    <dgm:cxn modelId="{68E345F8-65BB-4428-8BA3-7E654CCDDBB8}" type="presOf" srcId="{94DB2966-D246-4436-B624-6AEF77632C47}" destId="{FE4A0DFD-9194-4461-882E-BB08684A17CD}" srcOrd="0" destOrd="0" presId="urn:microsoft.com/office/officeart/2005/8/layout/default"/>
    <dgm:cxn modelId="{956595C5-A7C5-4388-81D0-2DD597DBB0CC}" type="presParOf" srcId="{FE4A0DFD-9194-4461-882E-BB08684A17CD}" destId="{972628E4-1B89-4E89-A17F-E21FA7C7D45A}" srcOrd="0" destOrd="0" presId="urn:microsoft.com/office/officeart/2005/8/layout/default"/>
    <dgm:cxn modelId="{8F30B102-5644-4DBF-8E16-31726750DC84}" type="presParOf" srcId="{FE4A0DFD-9194-4461-882E-BB08684A17CD}" destId="{3FC914E2-AD2F-4D22-A9AB-E8038E5F03B4}" srcOrd="1" destOrd="0" presId="urn:microsoft.com/office/officeart/2005/8/layout/default"/>
    <dgm:cxn modelId="{12E0E7B4-EFE9-4FB5-B92C-340F5A77B9B1}" type="presParOf" srcId="{FE4A0DFD-9194-4461-882E-BB08684A17CD}" destId="{0B5707B4-107A-4175-9A97-7552B1568110}" srcOrd="2" destOrd="0" presId="urn:microsoft.com/office/officeart/2005/8/layout/default"/>
    <dgm:cxn modelId="{CD9A9C94-EA13-4B87-8AB7-23DBA7889EFE}" type="presParOf" srcId="{FE4A0DFD-9194-4461-882E-BB08684A17CD}" destId="{809D523C-C93B-4A6E-B227-D8711352AE09}" srcOrd="3" destOrd="0" presId="urn:microsoft.com/office/officeart/2005/8/layout/default"/>
    <dgm:cxn modelId="{9B968026-FA63-4171-B682-A9D2630EB560}" type="presParOf" srcId="{FE4A0DFD-9194-4461-882E-BB08684A17CD}" destId="{CBD4610B-D9AC-44FE-890C-352131064962}" srcOrd="4" destOrd="0" presId="urn:microsoft.com/office/officeart/2005/8/layout/default"/>
    <dgm:cxn modelId="{9B990933-DB79-4B1A-87B0-6209F82DBDD6}" type="presParOf" srcId="{FE4A0DFD-9194-4461-882E-BB08684A17CD}" destId="{71812DE3-8677-4A9A-AF1A-A1FA6F7C73EB}" srcOrd="5" destOrd="0" presId="urn:microsoft.com/office/officeart/2005/8/layout/default"/>
    <dgm:cxn modelId="{8F8E50AA-A367-4F18-8E8F-8EC450B7ABA9}" type="presParOf" srcId="{FE4A0DFD-9194-4461-882E-BB08684A17CD}" destId="{02F3C2BD-A680-46B8-9C12-1C67DD7173D6}"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61D11EF-0FA8-4E03-981D-F2ABB69B4190}" type="doc">
      <dgm:prSet loTypeId="urn:microsoft.com/office/officeart/2005/8/layout/vList2" loCatId="list" qsTypeId="urn:microsoft.com/office/officeart/2005/8/quickstyle/simple4#1" qsCatId="simple" csTypeId="urn:microsoft.com/office/officeart/2005/8/colors/colorful2#3" csCatId="colorful"/>
      <dgm:spPr/>
      <dgm:t>
        <a:bodyPr/>
        <a:lstStyle/>
        <a:p>
          <a:endParaRPr lang="en-US"/>
        </a:p>
      </dgm:t>
    </dgm:pt>
    <dgm:pt modelId="{7430089E-E7DA-4D97-B4C9-10DBF3A2E36B}">
      <dgm:prSet/>
      <dgm:spPr/>
      <dgm:t>
        <a:bodyPr/>
        <a:lstStyle/>
        <a:p>
          <a:r>
            <a:rPr lang="es-CO" b="1"/>
            <a:t>La venta de cosa futura:</a:t>
          </a:r>
          <a:r>
            <a:rPr lang="es-CO"/>
            <a:t> art. 1869. C.C. / 917 C. Co. </a:t>
          </a:r>
          <a:endParaRPr lang="en-US"/>
        </a:p>
      </dgm:t>
    </dgm:pt>
    <dgm:pt modelId="{AD0B68F3-EEE0-437D-8D36-8A58A5AD1A73}" type="parTrans" cxnId="{EAFEB697-3353-4A30-A386-55DC1C422E41}">
      <dgm:prSet/>
      <dgm:spPr/>
      <dgm:t>
        <a:bodyPr/>
        <a:lstStyle/>
        <a:p>
          <a:endParaRPr lang="en-US"/>
        </a:p>
      </dgm:t>
    </dgm:pt>
    <dgm:pt modelId="{C2B31A1D-A415-49D7-9AEC-74E777FBEFF5}" type="sibTrans" cxnId="{EAFEB697-3353-4A30-A386-55DC1C422E41}">
      <dgm:prSet/>
      <dgm:spPr/>
      <dgm:t>
        <a:bodyPr/>
        <a:lstStyle/>
        <a:p>
          <a:endParaRPr lang="en-US"/>
        </a:p>
      </dgm:t>
    </dgm:pt>
    <dgm:pt modelId="{95781A64-74F4-46D2-9DE7-DBB5DA70F5D0}">
      <dgm:prSet/>
      <dgm:spPr/>
      <dgm:t>
        <a:bodyPr/>
        <a:lstStyle/>
        <a:p>
          <a:r>
            <a:rPr lang="es-CO" b="1"/>
            <a:t>¿Qué es lo que está condicionado? ¿</a:t>
          </a:r>
          <a:r>
            <a:rPr lang="es-CO" b="1" i="1"/>
            <a:t>Cuándo se perfecciona la venta de cosa futura</a:t>
          </a:r>
          <a:r>
            <a:rPr lang="es-CO" b="1"/>
            <a:t>? </a:t>
          </a:r>
          <a:endParaRPr lang="en-US"/>
        </a:p>
      </dgm:t>
    </dgm:pt>
    <dgm:pt modelId="{746984FC-CC4C-422B-A48A-E7A32AA8888B}" type="parTrans" cxnId="{E19C8677-4C28-4167-9114-5F0E18B03A0D}">
      <dgm:prSet/>
      <dgm:spPr/>
      <dgm:t>
        <a:bodyPr/>
        <a:lstStyle/>
        <a:p>
          <a:endParaRPr lang="en-US"/>
        </a:p>
      </dgm:t>
    </dgm:pt>
    <dgm:pt modelId="{4297ADCD-B2ED-4000-BB79-A29BD68AF81F}" type="sibTrans" cxnId="{E19C8677-4C28-4167-9114-5F0E18B03A0D}">
      <dgm:prSet/>
      <dgm:spPr/>
      <dgm:t>
        <a:bodyPr/>
        <a:lstStyle/>
        <a:p>
          <a:endParaRPr lang="en-US"/>
        </a:p>
      </dgm:t>
    </dgm:pt>
    <dgm:pt modelId="{7E065A7B-C907-4054-A1C6-FD42F1BF03ED}">
      <dgm:prSet/>
      <dgm:spPr/>
      <dgm:t>
        <a:bodyPr/>
        <a:lstStyle/>
        <a:p>
          <a:r>
            <a:rPr lang="es-CO" i="1"/>
            <a:t>Diversas posiciones:</a:t>
          </a:r>
          <a:endParaRPr lang="en-US"/>
        </a:p>
      </dgm:t>
    </dgm:pt>
    <dgm:pt modelId="{BB11F64A-DDCE-4408-897B-7D3B10CB135C}" type="parTrans" cxnId="{2A7073C4-AB4D-4220-8E6C-124DBE816970}">
      <dgm:prSet/>
      <dgm:spPr/>
      <dgm:t>
        <a:bodyPr/>
        <a:lstStyle/>
        <a:p>
          <a:endParaRPr lang="en-US"/>
        </a:p>
      </dgm:t>
    </dgm:pt>
    <dgm:pt modelId="{B5283B2B-4534-4722-903B-1968F6E3AEF7}" type="sibTrans" cxnId="{2A7073C4-AB4D-4220-8E6C-124DBE816970}">
      <dgm:prSet/>
      <dgm:spPr/>
      <dgm:t>
        <a:bodyPr/>
        <a:lstStyle/>
        <a:p>
          <a:endParaRPr lang="en-US"/>
        </a:p>
      </dgm:t>
    </dgm:pt>
    <dgm:pt modelId="{CD6017E4-2B49-4842-A42E-00121F8B982C}">
      <dgm:prSet/>
      <dgm:spPr/>
      <dgm:t>
        <a:bodyPr/>
        <a:lstStyle/>
        <a:p>
          <a:r>
            <a:rPr lang="es-ES"/>
            <a:t>A</a:t>
          </a:r>
          <a:r>
            <a:rPr lang="es-CO"/>
            <a:t>) Cuando la cosa futura llegue a existir. </a:t>
          </a:r>
          <a:r>
            <a:rPr lang="es-CO" i="1"/>
            <a:t>Consecuencias. </a:t>
          </a:r>
          <a:endParaRPr lang="en-US"/>
        </a:p>
      </dgm:t>
    </dgm:pt>
    <dgm:pt modelId="{261E6BA3-4A01-473F-B68B-BA332784706F}" type="parTrans" cxnId="{224B24E9-C567-4308-8C2D-5FFFD814550A}">
      <dgm:prSet/>
      <dgm:spPr/>
      <dgm:t>
        <a:bodyPr/>
        <a:lstStyle/>
        <a:p>
          <a:endParaRPr lang="en-US"/>
        </a:p>
      </dgm:t>
    </dgm:pt>
    <dgm:pt modelId="{F833FFBE-FB7C-49CD-B14E-01B45607B4FA}" type="sibTrans" cxnId="{224B24E9-C567-4308-8C2D-5FFFD814550A}">
      <dgm:prSet/>
      <dgm:spPr/>
      <dgm:t>
        <a:bodyPr/>
        <a:lstStyle/>
        <a:p>
          <a:endParaRPr lang="en-US"/>
        </a:p>
      </dgm:t>
    </dgm:pt>
    <dgm:pt modelId="{C775CF8D-811A-4A0D-B03F-F0A8AA1F3A42}">
      <dgm:prSet/>
      <dgm:spPr/>
      <dgm:t>
        <a:bodyPr/>
        <a:lstStyle/>
        <a:p>
          <a:r>
            <a:rPr lang="es-CO"/>
            <a:t>B) Cuando las partes acuerdan los elementos esenciales. </a:t>
          </a:r>
          <a:r>
            <a:rPr lang="es-CO" i="1"/>
            <a:t>Consencuencias.</a:t>
          </a:r>
          <a:endParaRPr lang="en-US"/>
        </a:p>
      </dgm:t>
    </dgm:pt>
    <dgm:pt modelId="{F4ADA107-180F-4443-84B4-849A7C977918}" type="parTrans" cxnId="{8FBACD8F-E33E-425C-B0A2-C382723D3A07}">
      <dgm:prSet/>
      <dgm:spPr/>
      <dgm:t>
        <a:bodyPr/>
        <a:lstStyle/>
        <a:p>
          <a:endParaRPr lang="en-US"/>
        </a:p>
      </dgm:t>
    </dgm:pt>
    <dgm:pt modelId="{DAAC4E51-2848-4062-83F2-F3F193F9418B}" type="sibTrans" cxnId="{8FBACD8F-E33E-425C-B0A2-C382723D3A07}">
      <dgm:prSet/>
      <dgm:spPr/>
      <dgm:t>
        <a:bodyPr/>
        <a:lstStyle/>
        <a:p>
          <a:endParaRPr lang="en-US"/>
        </a:p>
      </dgm:t>
    </dgm:pt>
    <dgm:pt modelId="{AF093D37-D4C5-47F4-8F1D-ED850A757E62}" type="pres">
      <dgm:prSet presAssocID="{D61D11EF-0FA8-4E03-981D-F2ABB69B4190}" presName="linear" presStyleCnt="0">
        <dgm:presLayoutVars>
          <dgm:animLvl val="lvl"/>
          <dgm:resizeHandles val="exact"/>
        </dgm:presLayoutVars>
      </dgm:prSet>
      <dgm:spPr/>
    </dgm:pt>
    <dgm:pt modelId="{BF021F53-2AB5-43A5-A0B4-B6540DFA146C}" type="pres">
      <dgm:prSet presAssocID="{7430089E-E7DA-4D97-B4C9-10DBF3A2E36B}" presName="parentText" presStyleLbl="node1" presStyleIdx="0" presStyleCnt="5">
        <dgm:presLayoutVars>
          <dgm:chMax val="0"/>
          <dgm:bulletEnabled val="1"/>
        </dgm:presLayoutVars>
      </dgm:prSet>
      <dgm:spPr/>
    </dgm:pt>
    <dgm:pt modelId="{F2D8159F-9C39-4739-87F8-7845CEFE579F}" type="pres">
      <dgm:prSet presAssocID="{C2B31A1D-A415-49D7-9AEC-74E777FBEFF5}" presName="spacer" presStyleCnt="0"/>
      <dgm:spPr/>
    </dgm:pt>
    <dgm:pt modelId="{066363AA-FA86-47ED-B281-CB1E1312276B}" type="pres">
      <dgm:prSet presAssocID="{95781A64-74F4-46D2-9DE7-DBB5DA70F5D0}" presName="parentText" presStyleLbl="node1" presStyleIdx="1" presStyleCnt="5">
        <dgm:presLayoutVars>
          <dgm:chMax val="0"/>
          <dgm:bulletEnabled val="1"/>
        </dgm:presLayoutVars>
      </dgm:prSet>
      <dgm:spPr/>
    </dgm:pt>
    <dgm:pt modelId="{78E3E2BD-DA58-491F-89C5-914A51E60CB7}" type="pres">
      <dgm:prSet presAssocID="{4297ADCD-B2ED-4000-BB79-A29BD68AF81F}" presName="spacer" presStyleCnt="0"/>
      <dgm:spPr/>
    </dgm:pt>
    <dgm:pt modelId="{ED2446E4-73B8-443E-BED7-CCE9192FAF21}" type="pres">
      <dgm:prSet presAssocID="{7E065A7B-C907-4054-A1C6-FD42F1BF03ED}" presName="parentText" presStyleLbl="node1" presStyleIdx="2" presStyleCnt="5">
        <dgm:presLayoutVars>
          <dgm:chMax val="0"/>
          <dgm:bulletEnabled val="1"/>
        </dgm:presLayoutVars>
      </dgm:prSet>
      <dgm:spPr/>
    </dgm:pt>
    <dgm:pt modelId="{6ED3B6F4-DDB3-4520-A79F-344B4523EF83}" type="pres">
      <dgm:prSet presAssocID="{B5283B2B-4534-4722-903B-1968F6E3AEF7}" presName="spacer" presStyleCnt="0"/>
      <dgm:spPr/>
    </dgm:pt>
    <dgm:pt modelId="{CB6A9CC7-6C20-4D6D-A595-F977F0B2B13E}" type="pres">
      <dgm:prSet presAssocID="{CD6017E4-2B49-4842-A42E-00121F8B982C}" presName="parentText" presStyleLbl="node1" presStyleIdx="3" presStyleCnt="5">
        <dgm:presLayoutVars>
          <dgm:chMax val="0"/>
          <dgm:bulletEnabled val="1"/>
        </dgm:presLayoutVars>
      </dgm:prSet>
      <dgm:spPr/>
    </dgm:pt>
    <dgm:pt modelId="{A4CFC515-B0D2-49E8-B505-07EA2E993996}" type="pres">
      <dgm:prSet presAssocID="{F833FFBE-FB7C-49CD-B14E-01B45607B4FA}" presName="spacer" presStyleCnt="0"/>
      <dgm:spPr/>
    </dgm:pt>
    <dgm:pt modelId="{1DCF5973-5AB4-44E0-8C48-7FCCDFE1749B}" type="pres">
      <dgm:prSet presAssocID="{C775CF8D-811A-4A0D-B03F-F0A8AA1F3A42}" presName="parentText" presStyleLbl="node1" presStyleIdx="4" presStyleCnt="5">
        <dgm:presLayoutVars>
          <dgm:chMax val="0"/>
          <dgm:bulletEnabled val="1"/>
        </dgm:presLayoutVars>
      </dgm:prSet>
      <dgm:spPr/>
    </dgm:pt>
  </dgm:ptLst>
  <dgm:cxnLst>
    <dgm:cxn modelId="{1B325B36-DDBD-486B-86A7-3BD36D0D4E50}" type="presOf" srcId="{7430089E-E7DA-4D97-B4C9-10DBF3A2E36B}" destId="{BF021F53-2AB5-43A5-A0B4-B6540DFA146C}" srcOrd="0" destOrd="0" presId="urn:microsoft.com/office/officeart/2005/8/layout/vList2"/>
    <dgm:cxn modelId="{BF7B6638-04FD-422F-9873-8168E0E7CB52}" type="presOf" srcId="{CD6017E4-2B49-4842-A42E-00121F8B982C}" destId="{CB6A9CC7-6C20-4D6D-A595-F977F0B2B13E}" srcOrd="0" destOrd="0" presId="urn:microsoft.com/office/officeart/2005/8/layout/vList2"/>
    <dgm:cxn modelId="{F55F6258-CE49-424E-9A46-B54390DC1DDD}" type="presOf" srcId="{C775CF8D-811A-4A0D-B03F-F0A8AA1F3A42}" destId="{1DCF5973-5AB4-44E0-8C48-7FCCDFE1749B}" srcOrd="0" destOrd="0" presId="urn:microsoft.com/office/officeart/2005/8/layout/vList2"/>
    <dgm:cxn modelId="{18E3CC6C-673D-468F-ACB6-82ED8F5C0722}" type="presOf" srcId="{7E065A7B-C907-4054-A1C6-FD42F1BF03ED}" destId="{ED2446E4-73B8-443E-BED7-CCE9192FAF21}" srcOrd="0" destOrd="0" presId="urn:microsoft.com/office/officeart/2005/8/layout/vList2"/>
    <dgm:cxn modelId="{E19C8677-4C28-4167-9114-5F0E18B03A0D}" srcId="{D61D11EF-0FA8-4E03-981D-F2ABB69B4190}" destId="{95781A64-74F4-46D2-9DE7-DBB5DA70F5D0}" srcOrd="1" destOrd="0" parTransId="{746984FC-CC4C-422B-A48A-E7A32AA8888B}" sibTransId="{4297ADCD-B2ED-4000-BB79-A29BD68AF81F}"/>
    <dgm:cxn modelId="{8FBACD8F-E33E-425C-B0A2-C382723D3A07}" srcId="{D61D11EF-0FA8-4E03-981D-F2ABB69B4190}" destId="{C775CF8D-811A-4A0D-B03F-F0A8AA1F3A42}" srcOrd="4" destOrd="0" parTransId="{F4ADA107-180F-4443-84B4-849A7C977918}" sibTransId="{DAAC4E51-2848-4062-83F2-F3F193F9418B}"/>
    <dgm:cxn modelId="{EAFEB697-3353-4A30-A386-55DC1C422E41}" srcId="{D61D11EF-0FA8-4E03-981D-F2ABB69B4190}" destId="{7430089E-E7DA-4D97-B4C9-10DBF3A2E36B}" srcOrd="0" destOrd="0" parTransId="{AD0B68F3-EEE0-437D-8D36-8A58A5AD1A73}" sibTransId="{C2B31A1D-A415-49D7-9AEC-74E777FBEFF5}"/>
    <dgm:cxn modelId="{2A7073C4-AB4D-4220-8E6C-124DBE816970}" srcId="{D61D11EF-0FA8-4E03-981D-F2ABB69B4190}" destId="{7E065A7B-C907-4054-A1C6-FD42F1BF03ED}" srcOrd="2" destOrd="0" parTransId="{BB11F64A-DDCE-4408-897B-7D3B10CB135C}" sibTransId="{B5283B2B-4534-4722-903B-1968F6E3AEF7}"/>
    <dgm:cxn modelId="{C533BFC9-A74C-4B2D-8A15-0A924E4AA352}" type="presOf" srcId="{D61D11EF-0FA8-4E03-981D-F2ABB69B4190}" destId="{AF093D37-D4C5-47F4-8F1D-ED850A757E62}" srcOrd="0" destOrd="0" presId="urn:microsoft.com/office/officeart/2005/8/layout/vList2"/>
    <dgm:cxn modelId="{122E52DC-185F-443C-B694-D36E5F44F95D}" type="presOf" srcId="{95781A64-74F4-46D2-9DE7-DBB5DA70F5D0}" destId="{066363AA-FA86-47ED-B281-CB1E1312276B}" srcOrd="0" destOrd="0" presId="urn:microsoft.com/office/officeart/2005/8/layout/vList2"/>
    <dgm:cxn modelId="{224B24E9-C567-4308-8C2D-5FFFD814550A}" srcId="{D61D11EF-0FA8-4E03-981D-F2ABB69B4190}" destId="{CD6017E4-2B49-4842-A42E-00121F8B982C}" srcOrd="3" destOrd="0" parTransId="{261E6BA3-4A01-473F-B68B-BA332784706F}" sibTransId="{F833FFBE-FB7C-49CD-B14E-01B45607B4FA}"/>
    <dgm:cxn modelId="{776DA1C8-4CC1-4D96-B933-938CEDDEA9AA}" type="presParOf" srcId="{AF093D37-D4C5-47F4-8F1D-ED850A757E62}" destId="{BF021F53-2AB5-43A5-A0B4-B6540DFA146C}" srcOrd="0" destOrd="0" presId="urn:microsoft.com/office/officeart/2005/8/layout/vList2"/>
    <dgm:cxn modelId="{FBEFD211-16CA-45AF-9A21-0036CB2EBF6F}" type="presParOf" srcId="{AF093D37-D4C5-47F4-8F1D-ED850A757E62}" destId="{F2D8159F-9C39-4739-87F8-7845CEFE579F}" srcOrd="1" destOrd="0" presId="urn:microsoft.com/office/officeart/2005/8/layout/vList2"/>
    <dgm:cxn modelId="{8734B2A1-9539-4A63-A566-617B67AA5F9B}" type="presParOf" srcId="{AF093D37-D4C5-47F4-8F1D-ED850A757E62}" destId="{066363AA-FA86-47ED-B281-CB1E1312276B}" srcOrd="2" destOrd="0" presId="urn:microsoft.com/office/officeart/2005/8/layout/vList2"/>
    <dgm:cxn modelId="{469883F7-A389-4F25-A8DF-896A1A2FCE9C}" type="presParOf" srcId="{AF093D37-D4C5-47F4-8F1D-ED850A757E62}" destId="{78E3E2BD-DA58-491F-89C5-914A51E60CB7}" srcOrd="3" destOrd="0" presId="urn:microsoft.com/office/officeart/2005/8/layout/vList2"/>
    <dgm:cxn modelId="{B6B85DCA-5B58-4771-83AB-1D2984653987}" type="presParOf" srcId="{AF093D37-D4C5-47F4-8F1D-ED850A757E62}" destId="{ED2446E4-73B8-443E-BED7-CCE9192FAF21}" srcOrd="4" destOrd="0" presId="urn:microsoft.com/office/officeart/2005/8/layout/vList2"/>
    <dgm:cxn modelId="{D6BB688E-51C5-4C36-849E-D2C72EC8EA8C}" type="presParOf" srcId="{AF093D37-D4C5-47F4-8F1D-ED850A757E62}" destId="{6ED3B6F4-DDB3-4520-A79F-344B4523EF83}" srcOrd="5" destOrd="0" presId="urn:microsoft.com/office/officeart/2005/8/layout/vList2"/>
    <dgm:cxn modelId="{E7BC88F1-289B-4D20-BCDD-847489095EE8}" type="presParOf" srcId="{AF093D37-D4C5-47F4-8F1D-ED850A757E62}" destId="{CB6A9CC7-6C20-4D6D-A595-F977F0B2B13E}" srcOrd="6" destOrd="0" presId="urn:microsoft.com/office/officeart/2005/8/layout/vList2"/>
    <dgm:cxn modelId="{9A78ED0A-8B2F-4260-933A-6EE5B9473C05}" type="presParOf" srcId="{AF093D37-D4C5-47F4-8F1D-ED850A757E62}" destId="{A4CFC515-B0D2-49E8-B505-07EA2E993996}" srcOrd="7" destOrd="0" presId="urn:microsoft.com/office/officeart/2005/8/layout/vList2"/>
    <dgm:cxn modelId="{8F1F0CF7-6300-475E-A681-616D55E6226C}" type="presParOf" srcId="{AF093D37-D4C5-47F4-8F1D-ED850A757E62}" destId="{1DCF5973-5AB4-44E0-8C48-7FCCDFE1749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E271D9-0C0F-4A42-BBB5-2704A030AAB5}">
      <dsp:nvSpPr>
        <dsp:cNvPr id="0" name=""/>
        <dsp:cNvSpPr/>
      </dsp:nvSpPr>
      <dsp:spPr>
        <a:xfrm>
          <a:off x="0" y="0"/>
          <a:ext cx="5762624" cy="819109"/>
        </a:xfrm>
        <a:prstGeom prst="roundRect">
          <a:avLst>
            <a:gd name="adj" fmla="val 10000"/>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CO" sz="1600" b="1" kern="1200"/>
            <a:t>Referencia al régimen de la Compraventa Internacional de Mercaderías</a:t>
          </a:r>
          <a:r>
            <a:rPr lang="es-CO" sz="1600" kern="1200"/>
            <a:t>. (Convención de las Naciones Unidas de 1980)</a:t>
          </a:r>
          <a:endParaRPr lang="en-US" sz="1600" kern="1200"/>
        </a:p>
      </dsp:txBody>
      <dsp:txXfrm>
        <a:off x="23991" y="23991"/>
        <a:ext cx="4809526" cy="771127"/>
      </dsp:txXfrm>
    </dsp:sp>
    <dsp:sp modelId="{579E6740-D783-4C3F-B2B7-CFE683DF0820}">
      <dsp:nvSpPr>
        <dsp:cNvPr id="0" name=""/>
        <dsp:cNvSpPr/>
      </dsp:nvSpPr>
      <dsp:spPr>
        <a:xfrm>
          <a:off x="482619" y="968039"/>
          <a:ext cx="5762624" cy="819109"/>
        </a:xfrm>
        <a:prstGeom prst="roundRect">
          <a:avLst>
            <a:gd name="adj" fmla="val 10000"/>
          </a:avLst>
        </a:prstGeom>
        <a:solidFill>
          <a:schemeClr val="accent2">
            <a:hueOff val="-1130992"/>
            <a:satOff val="3728"/>
            <a:lumOff val="398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CO" sz="1600" kern="1200"/>
            <a:t>1. Antecedentes:  Adoptada por UNCITRAL, 11 de abril de 1980. En vigor desde 1988. </a:t>
          </a:r>
          <a:endParaRPr lang="en-US" sz="1600" kern="1200"/>
        </a:p>
      </dsp:txBody>
      <dsp:txXfrm>
        <a:off x="506610" y="992030"/>
        <a:ext cx="4699601" cy="771127"/>
      </dsp:txXfrm>
    </dsp:sp>
    <dsp:sp modelId="{09E2191E-3645-45F1-A3D2-1226CF81A3C7}">
      <dsp:nvSpPr>
        <dsp:cNvPr id="0" name=""/>
        <dsp:cNvSpPr/>
      </dsp:nvSpPr>
      <dsp:spPr>
        <a:xfrm>
          <a:off x="958036" y="1936078"/>
          <a:ext cx="5762624" cy="819109"/>
        </a:xfrm>
        <a:prstGeom prst="roundRect">
          <a:avLst>
            <a:gd name="adj" fmla="val 10000"/>
          </a:avLst>
        </a:prstGeom>
        <a:solidFill>
          <a:schemeClr val="accent2">
            <a:hueOff val="-2261984"/>
            <a:satOff val="7457"/>
            <a:lumOff val="797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CO" sz="1600" kern="1200" dirty="0"/>
            <a:t>2. Estado actual:  Adoptada por 97 países</a:t>
          </a:r>
          <a:endParaRPr lang="en-US" sz="1600" kern="1200" dirty="0"/>
        </a:p>
      </dsp:txBody>
      <dsp:txXfrm>
        <a:off x="982027" y="1960069"/>
        <a:ext cx="4706804" cy="771127"/>
      </dsp:txXfrm>
    </dsp:sp>
    <dsp:sp modelId="{DCE60807-1408-4FB7-9718-C64542C2F201}">
      <dsp:nvSpPr>
        <dsp:cNvPr id="0" name=""/>
        <dsp:cNvSpPr/>
      </dsp:nvSpPr>
      <dsp:spPr>
        <a:xfrm>
          <a:off x="1440656" y="2904117"/>
          <a:ext cx="5762624" cy="819109"/>
        </a:xfrm>
        <a:prstGeom prst="roundRect">
          <a:avLst>
            <a:gd name="adj" fmla="val 10000"/>
          </a:avLst>
        </a:prstGeom>
        <a:solidFill>
          <a:schemeClr val="accent2">
            <a:hueOff val="-3392975"/>
            <a:satOff val="11185"/>
            <a:lumOff val="1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CO" sz="1600" kern="1200"/>
            <a:t>3. Importancia jurídico económica (El proceso de armonización y unificación del derecho privado). </a:t>
          </a:r>
          <a:endParaRPr lang="en-US" sz="1600" kern="1200"/>
        </a:p>
      </dsp:txBody>
      <dsp:txXfrm>
        <a:off x="1464647" y="2928108"/>
        <a:ext cx="4699601" cy="771127"/>
      </dsp:txXfrm>
    </dsp:sp>
    <dsp:sp modelId="{66A6B33B-E96A-4C88-AF65-DB22369C2E09}">
      <dsp:nvSpPr>
        <dsp:cNvPr id="0" name=""/>
        <dsp:cNvSpPr/>
      </dsp:nvSpPr>
      <dsp:spPr>
        <a:xfrm>
          <a:off x="5230203" y="627363"/>
          <a:ext cx="532421" cy="532421"/>
        </a:xfrm>
        <a:prstGeom prst="downArrow">
          <a:avLst>
            <a:gd name="adj1" fmla="val 55000"/>
            <a:gd name="adj2" fmla="val 45000"/>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5349998" y="627363"/>
        <a:ext cx="292831" cy="400647"/>
      </dsp:txXfrm>
    </dsp:sp>
    <dsp:sp modelId="{1DDDF5B0-C99C-435A-8D70-E38BD07C80A0}">
      <dsp:nvSpPr>
        <dsp:cNvPr id="0" name=""/>
        <dsp:cNvSpPr/>
      </dsp:nvSpPr>
      <dsp:spPr>
        <a:xfrm>
          <a:off x="5712823" y="1595402"/>
          <a:ext cx="532421" cy="532421"/>
        </a:xfrm>
        <a:prstGeom prst="downArrow">
          <a:avLst>
            <a:gd name="adj1" fmla="val 55000"/>
            <a:gd name="adj2" fmla="val 45000"/>
          </a:avLst>
        </a:prstGeom>
        <a:solidFill>
          <a:schemeClr val="accent2">
            <a:tint val="40000"/>
            <a:alpha val="90000"/>
            <a:hueOff val="-2096409"/>
            <a:satOff val="8402"/>
            <a:lumOff val="1248"/>
            <a:alphaOff val="0"/>
          </a:schemeClr>
        </a:solidFill>
        <a:ln w="15875" cap="flat" cmpd="sng" algn="ctr">
          <a:solidFill>
            <a:schemeClr val="accent2">
              <a:tint val="40000"/>
              <a:alpha val="90000"/>
              <a:hueOff val="-2096409"/>
              <a:satOff val="8402"/>
              <a:lumOff val="124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5832618" y="1595402"/>
        <a:ext cx="292831" cy="400647"/>
      </dsp:txXfrm>
    </dsp:sp>
    <dsp:sp modelId="{FE4D21D1-79B2-4827-B34D-6FC9135DF113}">
      <dsp:nvSpPr>
        <dsp:cNvPr id="0" name=""/>
        <dsp:cNvSpPr/>
      </dsp:nvSpPr>
      <dsp:spPr>
        <a:xfrm>
          <a:off x="6188239" y="2563441"/>
          <a:ext cx="532421" cy="532421"/>
        </a:xfrm>
        <a:prstGeom prst="downArrow">
          <a:avLst>
            <a:gd name="adj1" fmla="val 55000"/>
            <a:gd name="adj2" fmla="val 45000"/>
          </a:avLst>
        </a:prstGeom>
        <a:solidFill>
          <a:schemeClr val="accent2">
            <a:tint val="40000"/>
            <a:alpha val="90000"/>
            <a:hueOff val="-4192819"/>
            <a:satOff val="16804"/>
            <a:lumOff val="2495"/>
            <a:alphaOff val="0"/>
          </a:schemeClr>
        </a:solidFill>
        <a:ln w="15875" cap="flat" cmpd="sng" algn="ctr">
          <a:solidFill>
            <a:schemeClr val="accent2">
              <a:tint val="40000"/>
              <a:alpha val="90000"/>
              <a:hueOff val="-4192819"/>
              <a:satOff val="16804"/>
              <a:lumOff val="249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endParaRPr lang="en-US" sz="2500" kern="1200"/>
        </a:p>
      </dsp:txBody>
      <dsp:txXfrm>
        <a:off x="6308034" y="2563441"/>
        <a:ext cx="292831" cy="4006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A7D34-117C-410C-ACC4-689CA6AE8B57}">
      <dsp:nvSpPr>
        <dsp:cNvPr id="0" name=""/>
        <dsp:cNvSpPr/>
      </dsp:nvSpPr>
      <dsp:spPr>
        <a:xfrm>
          <a:off x="879" y="832824"/>
          <a:ext cx="3429296" cy="2057577"/>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s-CO" sz="3100" kern="1200"/>
            <a:t>La compraventa en Roma: la</a:t>
          </a:r>
          <a:r>
            <a:rPr lang="es-CO" sz="3100" i="1" kern="1200"/>
            <a:t> emptio venditio.</a:t>
          </a:r>
          <a:endParaRPr lang="en-US" sz="3100" kern="1200"/>
        </a:p>
      </dsp:txBody>
      <dsp:txXfrm>
        <a:off x="879" y="832824"/>
        <a:ext cx="3429296" cy="2057577"/>
      </dsp:txXfrm>
    </dsp:sp>
    <dsp:sp modelId="{144A31C6-77A6-467D-9B8C-D80AEB0F9604}">
      <dsp:nvSpPr>
        <dsp:cNvPr id="0" name=""/>
        <dsp:cNvSpPr/>
      </dsp:nvSpPr>
      <dsp:spPr>
        <a:xfrm>
          <a:off x="3773105" y="832824"/>
          <a:ext cx="3429296" cy="2057577"/>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s-CO" sz="3100" kern="1200"/>
            <a:t>Origen y significado del </a:t>
          </a:r>
          <a:r>
            <a:rPr lang="ja-JP" sz="3100" kern="1200"/>
            <a:t>“</a:t>
          </a:r>
          <a:r>
            <a:rPr lang="es-CO" sz="3100" kern="1200"/>
            <a:t>titulo</a:t>
          </a:r>
          <a:r>
            <a:rPr lang="ja-JP" sz="3100" kern="1200"/>
            <a:t>”</a:t>
          </a:r>
          <a:r>
            <a:rPr lang="es-CO" sz="3100" kern="1200"/>
            <a:t> y el </a:t>
          </a:r>
          <a:r>
            <a:rPr lang="ja-JP" sz="3100" kern="1200"/>
            <a:t>“</a:t>
          </a:r>
          <a:r>
            <a:rPr lang="es-CO" sz="3100" kern="1200"/>
            <a:t>modo</a:t>
          </a:r>
          <a:r>
            <a:rPr lang="ja-JP" sz="3100" kern="1200"/>
            <a:t>”</a:t>
          </a:r>
          <a:r>
            <a:rPr lang="es-CO" sz="3100" kern="1200"/>
            <a:t>.</a:t>
          </a:r>
          <a:endParaRPr lang="en-US" sz="3100" kern="1200"/>
        </a:p>
      </dsp:txBody>
      <dsp:txXfrm>
        <a:off x="3773105" y="832824"/>
        <a:ext cx="3429296" cy="205757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2628E4-1B89-4E89-A17F-E21FA7C7D45A}">
      <dsp:nvSpPr>
        <dsp:cNvPr id="0" name=""/>
        <dsp:cNvSpPr/>
      </dsp:nvSpPr>
      <dsp:spPr>
        <a:xfrm>
          <a:off x="595466" y="648"/>
          <a:ext cx="2863022" cy="1717813"/>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ES" sz="2300" kern="1200" dirty="0"/>
            <a:t>A</a:t>
          </a:r>
          <a:r>
            <a:rPr lang="es-CO" sz="2300" kern="1200" dirty="0"/>
            <a:t>) </a:t>
          </a:r>
          <a:r>
            <a:rPr lang="es-CO" sz="2300" b="1" kern="1200" dirty="0"/>
            <a:t>Argumento de quienes piensan que se trata de nulidad absoluta</a:t>
          </a:r>
          <a:r>
            <a:rPr lang="es-CO" sz="2300" kern="1200" dirty="0"/>
            <a:t>. Art. 1523.C.C.</a:t>
          </a:r>
          <a:endParaRPr lang="en-US" sz="2300" kern="1200" dirty="0"/>
        </a:p>
      </dsp:txBody>
      <dsp:txXfrm>
        <a:off x="595466" y="648"/>
        <a:ext cx="2863022" cy="1717813"/>
      </dsp:txXfrm>
    </dsp:sp>
    <dsp:sp modelId="{0B5707B4-107A-4175-9A97-7552B1568110}">
      <dsp:nvSpPr>
        <dsp:cNvPr id="0" name=""/>
        <dsp:cNvSpPr/>
      </dsp:nvSpPr>
      <dsp:spPr>
        <a:xfrm>
          <a:off x="3744791" y="648"/>
          <a:ext cx="2863022" cy="1717813"/>
        </a:xfrm>
        <a:prstGeom prst="rect">
          <a:avLst/>
        </a:prstGeom>
        <a:solidFill>
          <a:schemeClr val="accent2">
            <a:hueOff val="-1130992"/>
            <a:satOff val="3728"/>
            <a:lumOff val="398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O" sz="2300" kern="1200"/>
            <a:t>“</a:t>
          </a:r>
          <a:r>
            <a:rPr lang="es-CO" sz="2300" i="1" kern="1200"/>
            <a:t>Hay así mismo objeto ilícito en todo contrato prohibido por las leyes</a:t>
          </a:r>
          <a:r>
            <a:rPr lang="es-CO" sz="2300" kern="1200"/>
            <a:t>”.</a:t>
          </a:r>
          <a:endParaRPr lang="en-US" sz="2300" kern="1200"/>
        </a:p>
      </dsp:txBody>
      <dsp:txXfrm>
        <a:off x="3744791" y="648"/>
        <a:ext cx="2863022" cy="1717813"/>
      </dsp:txXfrm>
    </dsp:sp>
    <dsp:sp modelId="{CBD4610B-D9AC-44FE-890C-352131064962}">
      <dsp:nvSpPr>
        <dsp:cNvPr id="0" name=""/>
        <dsp:cNvSpPr/>
      </dsp:nvSpPr>
      <dsp:spPr>
        <a:xfrm>
          <a:off x="595466" y="2004764"/>
          <a:ext cx="2863022" cy="1717813"/>
        </a:xfrm>
        <a:prstGeom prst="rect">
          <a:avLst/>
        </a:prstGeom>
        <a:solidFill>
          <a:schemeClr val="accent2">
            <a:hueOff val="-2261984"/>
            <a:satOff val="7457"/>
            <a:lumOff val="7974"/>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O" sz="2300" kern="1200" dirty="0"/>
            <a:t>B) </a:t>
          </a:r>
          <a:r>
            <a:rPr lang="es-CO" sz="2300" b="1" kern="1200" dirty="0"/>
            <a:t>Argumento de quienes piensan que se trata de nulidad relativa</a:t>
          </a:r>
          <a:r>
            <a:rPr lang="es-CO" sz="2300" kern="1200" dirty="0"/>
            <a:t>. Art. 1741 C.C.</a:t>
          </a:r>
          <a:endParaRPr lang="en-US" sz="2300" kern="1200" dirty="0"/>
        </a:p>
      </dsp:txBody>
      <dsp:txXfrm>
        <a:off x="595466" y="2004764"/>
        <a:ext cx="2863022" cy="1717813"/>
      </dsp:txXfrm>
    </dsp:sp>
    <dsp:sp modelId="{02F3C2BD-A680-46B8-9C12-1C67DD7173D6}">
      <dsp:nvSpPr>
        <dsp:cNvPr id="0" name=""/>
        <dsp:cNvSpPr/>
      </dsp:nvSpPr>
      <dsp:spPr>
        <a:xfrm>
          <a:off x="3744791" y="2004764"/>
          <a:ext cx="2863022" cy="1717813"/>
        </a:xfrm>
        <a:prstGeom prst="rect">
          <a:avLst/>
        </a:prstGeom>
        <a:solidFill>
          <a:schemeClr val="accent2">
            <a:hueOff val="-3392975"/>
            <a:satOff val="11185"/>
            <a:lumOff val="1196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s-CO" sz="2300" kern="1200" dirty="0"/>
            <a:t>Es una prohibición en consideración a la calidad o estado de las personas que los ejecutan o acuerdan.</a:t>
          </a:r>
          <a:endParaRPr lang="en-US" sz="2300" kern="1200" dirty="0"/>
        </a:p>
      </dsp:txBody>
      <dsp:txXfrm>
        <a:off x="3744791" y="2004764"/>
        <a:ext cx="2863022" cy="171781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021F53-2AB5-43A5-A0B4-B6540DFA146C}">
      <dsp:nvSpPr>
        <dsp:cNvPr id="0" name=""/>
        <dsp:cNvSpPr/>
      </dsp:nvSpPr>
      <dsp:spPr>
        <a:xfrm>
          <a:off x="0" y="681983"/>
          <a:ext cx="4435078" cy="617760"/>
        </a:xfrm>
        <a:prstGeom prst="roundRect">
          <a:avLst/>
        </a:prstGeom>
        <a:gradFill rotWithShape="0">
          <a:gsLst>
            <a:gs pos="0">
              <a:schemeClr val="accent2">
                <a:hueOff val="0"/>
                <a:satOff val="0"/>
                <a:lumOff val="0"/>
                <a:alphaOff val="0"/>
                <a:tint val="98000"/>
                <a:satMod val="110000"/>
                <a:lumMod val="104000"/>
              </a:schemeClr>
            </a:gs>
            <a:gs pos="69000">
              <a:schemeClr val="accent2">
                <a:hueOff val="0"/>
                <a:satOff val="0"/>
                <a:lumOff val="0"/>
                <a:alphaOff val="0"/>
                <a:shade val="88000"/>
                <a:satMod val="130000"/>
                <a:lumMod val="92000"/>
              </a:schemeClr>
            </a:gs>
            <a:gs pos="100000">
              <a:schemeClr val="accent2">
                <a:hueOff val="0"/>
                <a:satOff val="0"/>
                <a:lumOff val="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CO" sz="1600" b="1" kern="1200"/>
            <a:t>La venta de cosa futura:</a:t>
          </a:r>
          <a:r>
            <a:rPr lang="es-CO" sz="1600" kern="1200"/>
            <a:t> art. 1869. C.C. / 917 C. Co. </a:t>
          </a:r>
          <a:endParaRPr lang="en-US" sz="1600" kern="1200"/>
        </a:p>
      </dsp:txBody>
      <dsp:txXfrm>
        <a:off x="30157" y="712140"/>
        <a:ext cx="4374764" cy="557446"/>
      </dsp:txXfrm>
    </dsp:sp>
    <dsp:sp modelId="{066363AA-FA86-47ED-B281-CB1E1312276B}">
      <dsp:nvSpPr>
        <dsp:cNvPr id="0" name=""/>
        <dsp:cNvSpPr/>
      </dsp:nvSpPr>
      <dsp:spPr>
        <a:xfrm>
          <a:off x="0" y="1345824"/>
          <a:ext cx="4435078" cy="617760"/>
        </a:xfrm>
        <a:prstGeom prst="roundRect">
          <a:avLst/>
        </a:prstGeom>
        <a:gradFill rotWithShape="0">
          <a:gsLst>
            <a:gs pos="0">
              <a:schemeClr val="accent2">
                <a:hueOff val="-848244"/>
                <a:satOff val="2796"/>
                <a:lumOff val="2990"/>
                <a:alphaOff val="0"/>
                <a:tint val="98000"/>
                <a:satMod val="110000"/>
                <a:lumMod val="104000"/>
              </a:schemeClr>
            </a:gs>
            <a:gs pos="69000">
              <a:schemeClr val="accent2">
                <a:hueOff val="-848244"/>
                <a:satOff val="2796"/>
                <a:lumOff val="2990"/>
                <a:alphaOff val="0"/>
                <a:shade val="88000"/>
                <a:satMod val="130000"/>
                <a:lumMod val="92000"/>
              </a:schemeClr>
            </a:gs>
            <a:gs pos="100000">
              <a:schemeClr val="accent2">
                <a:hueOff val="-848244"/>
                <a:satOff val="2796"/>
                <a:lumOff val="2990"/>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CO" sz="1600" b="1" kern="1200"/>
            <a:t>¿Qué es lo que está condicionado? ¿</a:t>
          </a:r>
          <a:r>
            <a:rPr lang="es-CO" sz="1600" b="1" i="1" kern="1200"/>
            <a:t>Cuándo se perfecciona la venta de cosa futura</a:t>
          </a:r>
          <a:r>
            <a:rPr lang="es-CO" sz="1600" b="1" kern="1200"/>
            <a:t>? </a:t>
          </a:r>
          <a:endParaRPr lang="en-US" sz="1600" kern="1200"/>
        </a:p>
      </dsp:txBody>
      <dsp:txXfrm>
        <a:off x="30157" y="1375981"/>
        <a:ext cx="4374764" cy="557446"/>
      </dsp:txXfrm>
    </dsp:sp>
    <dsp:sp modelId="{ED2446E4-73B8-443E-BED7-CCE9192FAF21}">
      <dsp:nvSpPr>
        <dsp:cNvPr id="0" name=""/>
        <dsp:cNvSpPr/>
      </dsp:nvSpPr>
      <dsp:spPr>
        <a:xfrm>
          <a:off x="0" y="2009664"/>
          <a:ext cx="4435078" cy="617760"/>
        </a:xfrm>
        <a:prstGeom prst="roundRect">
          <a:avLst/>
        </a:prstGeom>
        <a:gradFill rotWithShape="0">
          <a:gsLst>
            <a:gs pos="0">
              <a:schemeClr val="accent2">
                <a:hueOff val="-1696488"/>
                <a:satOff val="5592"/>
                <a:lumOff val="5981"/>
                <a:alphaOff val="0"/>
                <a:tint val="98000"/>
                <a:satMod val="110000"/>
                <a:lumMod val="104000"/>
              </a:schemeClr>
            </a:gs>
            <a:gs pos="69000">
              <a:schemeClr val="accent2">
                <a:hueOff val="-1696488"/>
                <a:satOff val="5592"/>
                <a:lumOff val="5981"/>
                <a:alphaOff val="0"/>
                <a:shade val="88000"/>
                <a:satMod val="130000"/>
                <a:lumMod val="92000"/>
              </a:schemeClr>
            </a:gs>
            <a:gs pos="100000">
              <a:schemeClr val="accent2">
                <a:hueOff val="-1696488"/>
                <a:satOff val="5592"/>
                <a:lumOff val="598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CO" sz="1600" i="1" kern="1200"/>
            <a:t>Diversas posiciones:</a:t>
          </a:r>
          <a:endParaRPr lang="en-US" sz="1600" kern="1200"/>
        </a:p>
      </dsp:txBody>
      <dsp:txXfrm>
        <a:off x="30157" y="2039821"/>
        <a:ext cx="4374764" cy="557446"/>
      </dsp:txXfrm>
    </dsp:sp>
    <dsp:sp modelId="{CB6A9CC7-6C20-4D6D-A595-F977F0B2B13E}">
      <dsp:nvSpPr>
        <dsp:cNvPr id="0" name=""/>
        <dsp:cNvSpPr/>
      </dsp:nvSpPr>
      <dsp:spPr>
        <a:xfrm>
          <a:off x="0" y="2673504"/>
          <a:ext cx="4435078" cy="617760"/>
        </a:xfrm>
        <a:prstGeom prst="roundRect">
          <a:avLst/>
        </a:prstGeom>
        <a:gradFill rotWithShape="0">
          <a:gsLst>
            <a:gs pos="0">
              <a:schemeClr val="accent2">
                <a:hueOff val="-2544732"/>
                <a:satOff val="8389"/>
                <a:lumOff val="8971"/>
                <a:alphaOff val="0"/>
                <a:tint val="98000"/>
                <a:satMod val="110000"/>
                <a:lumMod val="104000"/>
              </a:schemeClr>
            </a:gs>
            <a:gs pos="69000">
              <a:schemeClr val="accent2">
                <a:hueOff val="-2544732"/>
                <a:satOff val="8389"/>
                <a:lumOff val="8971"/>
                <a:alphaOff val="0"/>
                <a:shade val="88000"/>
                <a:satMod val="130000"/>
                <a:lumMod val="92000"/>
              </a:schemeClr>
            </a:gs>
            <a:gs pos="100000">
              <a:schemeClr val="accent2">
                <a:hueOff val="-2544732"/>
                <a:satOff val="8389"/>
                <a:lumOff val="897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ES" sz="1600" kern="1200"/>
            <a:t>A</a:t>
          </a:r>
          <a:r>
            <a:rPr lang="es-CO" sz="1600" kern="1200"/>
            <a:t>) Cuando la cosa futura llegue a existir. </a:t>
          </a:r>
          <a:r>
            <a:rPr lang="es-CO" sz="1600" i="1" kern="1200"/>
            <a:t>Consecuencias. </a:t>
          </a:r>
          <a:endParaRPr lang="en-US" sz="1600" kern="1200"/>
        </a:p>
      </dsp:txBody>
      <dsp:txXfrm>
        <a:off x="30157" y="2703661"/>
        <a:ext cx="4374764" cy="557446"/>
      </dsp:txXfrm>
    </dsp:sp>
    <dsp:sp modelId="{1DCF5973-5AB4-44E0-8C48-7FCCDFE1749B}">
      <dsp:nvSpPr>
        <dsp:cNvPr id="0" name=""/>
        <dsp:cNvSpPr/>
      </dsp:nvSpPr>
      <dsp:spPr>
        <a:xfrm>
          <a:off x="0" y="3337344"/>
          <a:ext cx="4435078" cy="617760"/>
        </a:xfrm>
        <a:prstGeom prst="roundRect">
          <a:avLst/>
        </a:prstGeom>
        <a:gradFill rotWithShape="0">
          <a:gsLst>
            <a:gs pos="0">
              <a:schemeClr val="accent2">
                <a:hueOff val="-3392975"/>
                <a:satOff val="11185"/>
                <a:lumOff val="11961"/>
                <a:alphaOff val="0"/>
                <a:tint val="98000"/>
                <a:satMod val="110000"/>
                <a:lumMod val="104000"/>
              </a:schemeClr>
            </a:gs>
            <a:gs pos="69000">
              <a:schemeClr val="accent2">
                <a:hueOff val="-3392975"/>
                <a:satOff val="11185"/>
                <a:lumOff val="11961"/>
                <a:alphaOff val="0"/>
                <a:shade val="88000"/>
                <a:satMod val="130000"/>
                <a:lumMod val="92000"/>
              </a:schemeClr>
            </a:gs>
            <a:gs pos="100000">
              <a:schemeClr val="accent2">
                <a:hueOff val="-3392975"/>
                <a:satOff val="11185"/>
                <a:lumOff val="11961"/>
                <a:alphaOff val="0"/>
                <a:shade val="78000"/>
                <a:satMod val="130000"/>
                <a:lumMod val="92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s-CO" sz="1600" kern="1200"/>
            <a:t>B) Cuando las partes acuerdan los elementos esenciales. </a:t>
          </a:r>
          <a:r>
            <a:rPr lang="es-CO" sz="1600" i="1" kern="1200"/>
            <a:t>Consencuencias.</a:t>
          </a:r>
          <a:endParaRPr lang="en-US" sz="1600" kern="1200"/>
        </a:p>
      </dsp:txBody>
      <dsp:txXfrm>
        <a:off x="30157" y="3367501"/>
        <a:ext cx="4374764" cy="557446"/>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1">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lvl1pPr>
          </a:lstStyle>
          <a:p>
            <a:endParaRPr lang="es-ES_tradnl" altLang="es-ES_tradnl"/>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9C9D4B36-10A9-B044-86B6-37D119277E57}" type="datetimeFigureOut">
              <a:rPr lang="es-CO" altLang="es-ES_tradnl"/>
              <a:pPr/>
              <a:t>30/08/26</a:t>
            </a:fld>
            <a:endParaRPr lang="es-CO" altLang="es-ES_tradn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s-ES_tradnl" altLang="es-ES_tradnl"/>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ltLang="es-ES_tradnl"/>
              <a:t>Click to edit Master text styles</a:t>
            </a:r>
          </a:p>
          <a:p>
            <a:pPr lvl="1"/>
            <a:r>
              <a:rPr lang="en-US" altLang="es-ES_tradnl"/>
              <a:t>Second level</a:t>
            </a:r>
          </a:p>
          <a:p>
            <a:pPr lvl="2"/>
            <a:r>
              <a:rPr lang="en-US" altLang="es-ES_tradnl"/>
              <a:t>Third level</a:t>
            </a:r>
          </a:p>
          <a:p>
            <a:pPr lvl="3"/>
            <a:r>
              <a:rPr lang="en-US" altLang="es-ES_tradnl"/>
              <a:t>Fourth level</a:t>
            </a:r>
          </a:p>
          <a:p>
            <a:pPr lvl="4"/>
            <a:r>
              <a:rPr lang="en-US" altLang="es-ES_tradnl"/>
              <a:t>Fifth level</a:t>
            </a:r>
            <a:endParaRPr lang="es-CO" altLang="es-ES_tradnl"/>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lvl1pPr>
          </a:lstStyle>
          <a:p>
            <a:endParaRPr lang="es-ES_tradnl" altLang="es-ES_tradn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93CE5EC-D4FF-464E-A595-7D62836B1842}" type="slidenum">
              <a:rPr lang="es-CO" altLang="es-ES_tradnl"/>
              <a:pPr/>
              <a:t>‹Nº›</a:t>
            </a:fld>
            <a:endParaRPr lang="es-CO" altLang="es-ES_tradnl"/>
          </a:p>
        </p:txBody>
      </p:sp>
    </p:spTree>
    <p:extLst>
      <p:ext uri="{BB962C8B-B14F-4D97-AF65-F5344CB8AC3E}">
        <p14:creationId xmlns:p14="http://schemas.microsoft.com/office/powerpoint/2010/main" val="7568985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86018"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spcBef>
                <a:spcPct val="0"/>
              </a:spcBef>
            </a:pPr>
            <a:endParaRPr lang="es-ES" altLang="es-ES_tradnl">
              <a:ea typeface="ＭＳ Ｐゴシック" charset="-128"/>
            </a:endParaRPr>
          </a:p>
        </p:txBody>
      </p:sp>
      <p:sp>
        <p:nvSpPr>
          <p:cNvPr id="86019"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fld id="{04BC769E-94C6-1446-970A-A6FB6D5A4412}" type="slidenum">
              <a:rPr lang="es-CO" altLang="es-ES_tradnl" sz="1200"/>
              <a:pPr eaLnBrk="1" hangingPunct="1"/>
              <a:t>72</a:t>
            </a:fld>
            <a:endParaRPr lang="es-CO" altLang="es-ES_tradnl" sz="1200"/>
          </a:p>
        </p:txBody>
      </p:sp>
    </p:spTree>
    <p:extLst>
      <p:ext uri="{BB962C8B-B14F-4D97-AF65-F5344CB8AC3E}">
        <p14:creationId xmlns:p14="http://schemas.microsoft.com/office/powerpoint/2010/main" val="1734575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98264914-EEA9-654E-A7E8-2661F0899589}" type="datetimeFigureOut">
              <a:rPr lang="es-CO" altLang="es-ES_tradnl" smtClean="0"/>
              <a:pPr/>
              <a:t>30/08/26</a:t>
            </a:fld>
            <a:endParaRPr lang="es-CO" altLang="es-ES_tradnl"/>
          </a:p>
        </p:txBody>
      </p:sp>
      <p:sp>
        <p:nvSpPr>
          <p:cNvPr id="5" name="Footer Placeholder 4"/>
          <p:cNvSpPr>
            <a:spLocks noGrp="1"/>
          </p:cNvSpPr>
          <p:nvPr>
            <p:ph type="ftr" sz="quarter" idx="11"/>
          </p:nvPr>
        </p:nvSpPr>
        <p:spPr>
          <a:xfrm>
            <a:off x="2396319" y="329308"/>
            <a:ext cx="3086292" cy="309201"/>
          </a:xfrm>
        </p:spPr>
        <p:txBody>
          <a:bodyPr/>
          <a:lstStyle/>
          <a:p>
            <a:endParaRPr lang="es-ES_tradnl" altLang="es-ES_tradnl"/>
          </a:p>
        </p:txBody>
      </p:sp>
      <p:sp>
        <p:nvSpPr>
          <p:cNvPr id="6" name="Slide Number Placeholder 5"/>
          <p:cNvSpPr>
            <a:spLocks noGrp="1"/>
          </p:cNvSpPr>
          <p:nvPr>
            <p:ph type="sldNum" sz="quarter" idx="12"/>
          </p:nvPr>
        </p:nvSpPr>
        <p:spPr>
          <a:xfrm>
            <a:off x="1434703" y="798973"/>
            <a:ext cx="802005" cy="503578"/>
          </a:xfrm>
        </p:spPr>
        <p:txBody>
          <a:bodyPr/>
          <a:lstStyle/>
          <a:p>
            <a:fld id="{825E408E-6EED-0449-8C3F-65F4A7303D0A}" type="slidenum">
              <a:rPr lang="es-CO" altLang="es-ES_tradnl" smtClean="0"/>
              <a:pPr/>
              <a:t>‹Nº›</a:t>
            </a:fld>
            <a:endParaRPr lang="es-CO" altLang="es-ES_tradnl"/>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19079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4D0CC79-8AF0-B848-9A52-91B7736BFA88}" type="datetimeFigureOut">
              <a:rPr lang="es-CO" altLang="es-ES_tradnl" smtClean="0"/>
              <a:pPr/>
              <a:t>30/08/26</a:t>
            </a:fld>
            <a:endParaRPr lang="es-CO" altLang="es-ES_tradnl"/>
          </a:p>
        </p:txBody>
      </p:sp>
      <p:sp>
        <p:nvSpPr>
          <p:cNvPr id="5" name="Footer Placeholder 4"/>
          <p:cNvSpPr>
            <a:spLocks noGrp="1"/>
          </p:cNvSpPr>
          <p:nvPr>
            <p:ph type="ftr" sz="quarter" idx="11"/>
          </p:nvPr>
        </p:nvSpPr>
        <p:spPr/>
        <p:txBody>
          <a:bodyPr/>
          <a:lstStyle/>
          <a:p>
            <a:endParaRPr lang="es-ES_tradnl" altLang="es-ES_tradnl"/>
          </a:p>
        </p:txBody>
      </p:sp>
      <p:sp>
        <p:nvSpPr>
          <p:cNvPr id="6" name="Slide Number Placeholder 5"/>
          <p:cNvSpPr>
            <a:spLocks noGrp="1"/>
          </p:cNvSpPr>
          <p:nvPr>
            <p:ph type="sldNum" sz="quarter" idx="12"/>
          </p:nvPr>
        </p:nvSpPr>
        <p:spPr/>
        <p:txBody>
          <a:bodyPr/>
          <a:lstStyle/>
          <a:p>
            <a:fld id="{305B62A8-CABE-4F4F-BB2D-1A711D3A4F44}" type="slidenum">
              <a:rPr lang="es-CO" altLang="es-ES_tradnl" smtClean="0"/>
              <a:pPr/>
              <a:t>‹Nº›</a:t>
            </a:fld>
            <a:endParaRPr lang="es-CO" altLang="es-ES_tradnl"/>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84797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2C8D491A-8D76-8A4E-8286-B16074215BF7}" type="datetimeFigureOut">
              <a:rPr lang="es-CO" altLang="es-ES_tradnl" smtClean="0"/>
              <a:pPr/>
              <a:t>30/08/26</a:t>
            </a:fld>
            <a:endParaRPr lang="es-CO" altLang="es-ES_tradnl"/>
          </a:p>
        </p:txBody>
      </p:sp>
      <p:sp>
        <p:nvSpPr>
          <p:cNvPr id="5" name="Footer Placeholder 4"/>
          <p:cNvSpPr>
            <a:spLocks noGrp="1"/>
          </p:cNvSpPr>
          <p:nvPr>
            <p:ph type="ftr" sz="quarter" idx="11"/>
          </p:nvPr>
        </p:nvSpPr>
        <p:spPr/>
        <p:txBody>
          <a:bodyPr/>
          <a:lstStyle/>
          <a:p>
            <a:endParaRPr lang="es-ES_tradnl" altLang="es-ES_tradnl"/>
          </a:p>
        </p:txBody>
      </p:sp>
      <p:sp>
        <p:nvSpPr>
          <p:cNvPr id="6" name="Slide Number Placeholder 5"/>
          <p:cNvSpPr>
            <a:spLocks noGrp="1"/>
          </p:cNvSpPr>
          <p:nvPr>
            <p:ph type="sldNum" sz="quarter" idx="12"/>
          </p:nvPr>
        </p:nvSpPr>
        <p:spPr/>
        <p:txBody>
          <a:bodyPr/>
          <a:lstStyle/>
          <a:p>
            <a:fld id="{9A7DB163-7C16-2C44-B293-48428466525A}" type="slidenum">
              <a:rPr lang="es-CO" altLang="es-ES_tradnl" smtClean="0"/>
              <a:pPr/>
              <a:t>‹Nº›</a:t>
            </a:fld>
            <a:endParaRPr lang="es-CO" altLang="es-ES_tradnl"/>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77906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91FCB66-EE7B-A842-A85A-F2A6B6929486}" type="datetimeFigureOut">
              <a:rPr lang="es-CO" altLang="es-ES_tradnl" smtClean="0"/>
              <a:pPr/>
              <a:t>30/08/26</a:t>
            </a:fld>
            <a:endParaRPr lang="es-CO" altLang="es-ES_tradnl"/>
          </a:p>
        </p:txBody>
      </p:sp>
      <p:sp>
        <p:nvSpPr>
          <p:cNvPr id="6" name="Footer Placeholder 5"/>
          <p:cNvSpPr>
            <a:spLocks noGrp="1"/>
          </p:cNvSpPr>
          <p:nvPr>
            <p:ph type="ftr" sz="quarter" idx="11"/>
          </p:nvPr>
        </p:nvSpPr>
        <p:spPr/>
        <p:txBody>
          <a:bodyPr/>
          <a:lstStyle/>
          <a:p>
            <a:endParaRPr lang="es-ES_tradnl" altLang="es-ES_tradnl"/>
          </a:p>
        </p:txBody>
      </p:sp>
      <p:sp>
        <p:nvSpPr>
          <p:cNvPr id="7" name="Slide Number Placeholder 6"/>
          <p:cNvSpPr>
            <a:spLocks noGrp="1"/>
          </p:cNvSpPr>
          <p:nvPr>
            <p:ph type="sldNum" sz="quarter" idx="12"/>
          </p:nvPr>
        </p:nvSpPr>
        <p:spPr/>
        <p:txBody>
          <a:bodyPr/>
          <a:lstStyle/>
          <a:p>
            <a:fld id="{0F7EDF91-EDF3-A343-B3EE-28C642B9278D}" type="slidenum">
              <a:rPr lang="es-CO" altLang="es-ES_tradnl" smtClean="0"/>
              <a:pPr/>
              <a:t>‹Nº›</a:t>
            </a:fld>
            <a:endParaRPr lang="es-CO" altLang="es-ES_tradnl"/>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73334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1443491" y="2824270"/>
            <a:ext cx="3125766" cy="264445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889182" y="2821491"/>
            <a:ext cx="3125652" cy="2637371"/>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87695352-B037-B04F-9330-E99E02A1A9D3}" type="datetimeFigureOut">
              <a:rPr lang="es-CO" altLang="es-ES_tradnl" smtClean="0"/>
              <a:pPr/>
              <a:t>30/08/26</a:t>
            </a:fld>
            <a:endParaRPr lang="es-CO" altLang="es-ES_tradnl"/>
          </a:p>
        </p:txBody>
      </p:sp>
      <p:sp>
        <p:nvSpPr>
          <p:cNvPr id="8" name="Footer Placeholder 7"/>
          <p:cNvSpPr>
            <a:spLocks noGrp="1"/>
          </p:cNvSpPr>
          <p:nvPr>
            <p:ph type="ftr" sz="quarter" idx="11"/>
          </p:nvPr>
        </p:nvSpPr>
        <p:spPr/>
        <p:txBody>
          <a:bodyPr/>
          <a:lstStyle/>
          <a:p>
            <a:endParaRPr lang="es-ES_tradnl" altLang="es-ES_tradnl"/>
          </a:p>
        </p:txBody>
      </p:sp>
      <p:sp>
        <p:nvSpPr>
          <p:cNvPr id="9" name="Slide Number Placeholder 8"/>
          <p:cNvSpPr>
            <a:spLocks noGrp="1"/>
          </p:cNvSpPr>
          <p:nvPr>
            <p:ph type="sldNum" sz="quarter" idx="12"/>
          </p:nvPr>
        </p:nvSpPr>
        <p:spPr/>
        <p:txBody>
          <a:bodyPr/>
          <a:lstStyle/>
          <a:p>
            <a:fld id="{4CF0D8B0-1FFA-8A4C-96D3-F515216DD7F4}" type="slidenum">
              <a:rPr lang="es-CO" altLang="es-ES_tradnl" smtClean="0"/>
              <a:pPr/>
              <a:t>‹Nº›</a:t>
            </a:fld>
            <a:endParaRPr lang="es-CO" altLang="es-ES_tradnl"/>
          </a:p>
        </p:txBody>
      </p:sp>
    </p:spTree>
    <p:extLst>
      <p:ext uri="{BB962C8B-B14F-4D97-AF65-F5344CB8AC3E}">
        <p14:creationId xmlns:p14="http://schemas.microsoft.com/office/powerpoint/2010/main" val="13085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9843240-13B0-B145-8FDC-E6865B868B0F}" type="datetimeFigureOut">
              <a:rPr lang="es-CO" altLang="es-ES_tradnl" smtClean="0"/>
              <a:pPr/>
              <a:t>30/08/26</a:t>
            </a:fld>
            <a:endParaRPr lang="es-CO" altLang="es-ES_tradnl"/>
          </a:p>
        </p:txBody>
      </p:sp>
      <p:sp>
        <p:nvSpPr>
          <p:cNvPr id="4" name="Footer Placeholder 3"/>
          <p:cNvSpPr>
            <a:spLocks noGrp="1"/>
          </p:cNvSpPr>
          <p:nvPr>
            <p:ph type="ftr" sz="quarter" idx="11"/>
          </p:nvPr>
        </p:nvSpPr>
        <p:spPr/>
        <p:txBody>
          <a:bodyPr/>
          <a:lstStyle/>
          <a:p>
            <a:endParaRPr lang="es-ES_tradnl" altLang="es-ES_tradnl"/>
          </a:p>
        </p:txBody>
      </p:sp>
      <p:sp>
        <p:nvSpPr>
          <p:cNvPr id="5" name="Slide Number Placeholder 4"/>
          <p:cNvSpPr>
            <a:spLocks noGrp="1"/>
          </p:cNvSpPr>
          <p:nvPr>
            <p:ph type="sldNum" sz="quarter" idx="12"/>
          </p:nvPr>
        </p:nvSpPr>
        <p:spPr/>
        <p:txBody>
          <a:bodyPr/>
          <a:lstStyle/>
          <a:p>
            <a:fld id="{06E4D81E-E92F-D142-B065-236DF88B4FD9}" type="slidenum">
              <a:rPr lang="es-CO" altLang="es-ES_tradnl" smtClean="0"/>
              <a:pPr/>
              <a:t>‹Nº›</a:t>
            </a:fld>
            <a:endParaRPr lang="es-CO" altLang="es-ES_tradnl"/>
          </a:p>
        </p:txBody>
      </p:sp>
    </p:spTree>
    <p:extLst>
      <p:ext uri="{BB962C8B-B14F-4D97-AF65-F5344CB8AC3E}">
        <p14:creationId xmlns:p14="http://schemas.microsoft.com/office/powerpoint/2010/main" val="9280316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11AEBE-F7A2-9246-90F6-8A1DFC4601D7}" type="datetimeFigureOut">
              <a:rPr lang="es-CO" altLang="es-ES_tradnl" smtClean="0"/>
              <a:pPr/>
              <a:t>30/08/26</a:t>
            </a:fld>
            <a:endParaRPr lang="es-CO" altLang="es-ES_tradnl"/>
          </a:p>
        </p:txBody>
      </p:sp>
      <p:sp>
        <p:nvSpPr>
          <p:cNvPr id="3" name="Footer Placeholder 2"/>
          <p:cNvSpPr>
            <a:spLocks noGrp="1"/>
          </p:cNvSpPr>
          <p:nvPr>
            <p:ph type="ftr" sz="quarter" idx="11"/>
          </p:nvPr>
        </p:nvSpPr>
        <p:spPr/>
        <p:txBody>
          <a:bodyPr/>
          <a:lstStyle/>
          <a:p>
            <a:endParaRPr lang="es-ES_tradnl" altLang="es-ES_tradnl"/>
          </a:p>
        </p:txBody>
      </p:sp>
      <p:sp>
        <p:nvSpPr>
          <p:cNvPr id="4" name="Slide Number Placeholder 3"/>
          <p:cNvSpPr>
            <a:spLocks noGrp="1"/>
          </p:cNvSpPr>
          <p:nvPr>
            <p:ph type="sldNum" sz="quarter" idx="12"/>
          </p:nvPr>
        </p:nvSpPr>
        <p:spPr/>
        <p:txBody>
          <a:bodyPr/>
          <a:lstStyle/>
          <a:p>
            <a:fld id="{722A6554-1A14-6144-BDF5-914834FC7F1C}" type="slidenum">
              <a:rPr lang="es-CO" altLang="es-ES_tradnl" smtClean="0"/>
              <a:pPr/>
              <a:t>‹Nº›</a:t>
            </a:fld>
            <a:endParaRPr lang="es-CO" altLang="es-ES_tradnl"/>
          </a:p>
        </p:txBody>
      </p:sp>
    </p:spTree>
    <p:extLst>
      <p:ext uri="{BB962C8B-B14F-4D97-AF65-F5344CB8AC3E}">
        <p14:creationId xmlns:p14="http://schemas.microsoft.com/office/powerpoint/2010/main" val="8485127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943BCF6A-FBD2-BE43-A161-8409F4895BC2}" type="datetimeFigureOut">
              <a:rPr lang="es-CO" altLang="es-ES_tradnl" smtClean="0"/>
              <a:pPr/>
              <a:t>30/08/26</a:t>
            </a:fld>
            <a:endParaRPr lang="es-CO" altLang="es-ES_tradnl"/>
          </a:p>
        </p:txBody>
      </p:sp>
      <p:sp>
        <p:nvSpPr>
          <p:cNvPr id="6" name="Footer Placeholder 5"/>
          <p:cNvSpPr>
            <a:spLocks noGrp="1"/>
          </p:cNvSpPr>
          <p:nvPr>
            <p:ph type="ftr" sz="quarter" idx="11"/>
          </p:nvPr>
        </p:nvSpPr>
        <p:spPr/>
        <p:txBody>
          <a:bodyPr/>
          <a:lstStyle/>
          <a:p>
            <a:endParaRPr lang="es-ES_tradnl" altLang="es-ES_tradnl"/>
          </a:p>
        </p:txBody>
      </p:sp>
      <p:sp>
        <p:nvSpPr>
          <p:cNvPr id="7" name="Slide Number Placeholder 6"/>
          <p:cNvSpPr>
            <a:spLocks noGrp="1"/>
          </p:cNvSpPr>
          <p:nvPr>
            <p:ph type="sldNum" sz="quarter" idx="12"/>
          </p:nvPr>
        </p:nvSpPr>
        <p:spPr/>
        <p:txBody>
          <a:bodyPr/>
          <a:lstStyle/>
          <a:p>
            <a:fld id="{C747CFAD-2D24-F045-BFF4-DD7C4BB5359B}" type="slidenum">
              <a:rPr lang="es-CO" altLang="es-ES_tradnl" smtClean="0"/>
              <a:pPr/>
              <a:t>‹Nº›</a:t>
            </a:fld>
            <a:endParaRPr lang="es-CO" altLang="es-ES_tradnl"/>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2395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227906E0-46D6-764C-9E43-1A970D225CC5}" type="datetimeFigureOut">
              <a:rPr lang="es-CO" altLang="es-ES_tradnl" smtClean="0"/>
              <a:pPr/>
              <a:t>30/08/26</a:t>
            </a:fld>
            <a:endParaRPr lang="es-CO" altLang="es-ES_tradnl"/>
          </a:p>
        </p:txBody>
      </p:sp>
      <p:sp>
        <p:nvSpPr>
          <p:cNvPr id="6" name="Footer Placeholder 5"/>
          <p:cNvSpPr>
            <a:spLocks noGrp="1"/>
          </p:cNvSpPr>
          <p:nvPr>
            <p:ph type="ftr" sz="quarter" idx="11"/>
          </p:nvPr>
        </p:nvSpPr>
        <p:spPr>
          <a:xfrm>
            <a:off x="1437530" y="318641"/>
            <a:ext cx="3251553" cy="320931"/>
          </a:xfrm>
        </p:spPr>
        <p:txBody>
          <a:bodyPr/>
          <a:lstStyle/>
          <a:p>
            <a:endParaRPr lang="es-ES_tradnl" altLang="es-ES_tradnl"/>
          </a:p>
        </p:txBody>
      </p:sp>
      <p:sp>
        <p:nvSpPr>
          <p:cNvPr id="7" name="Slide Number Placeholder 6"/>
          <p:cNvSpPr>
            <a:spLocks noGrp="1"/>
          </p:cNvSpPr>
          <p:nvPr>
            <p:ph type="sldNum" sz="quarter" idx="12"/>
          </p:nvPr>
        </p:nvSpPr>
        <p:spPr/>
        <p:txBody>
          <a:bodyPr/>
          <a:lstStyle/>
          <a:p>
            <a:fld id="{F7850AEE-A02E-2F45-893C-FF1673DBA7F6}" type="slidenum">
              <a:rPr lang="es-CO" altLang="es-ES_tradnl" smtClean="0"/>
              <a:pPr/>
              <a:t>‹Nº›</a:t>
            </a:fld>
            <a:endParaRPr lang="es-CO" altLang="es-ES_tradnl"/>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32041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DC4199B4-3C7A-8B43-8291-549BFF3E447C}" type="datetimeFigureOut">
              <a:rPr lang="es-CO" altLang="es-ES_tradnl" smtClean="0"/>
              <a:pPr/>
              <a:t>30/08/26</a:t>
            </a:fld>
            <a:endParaRPr lang="es-CO" altLang="es-ES_tradnl"/>
          </a:p>
        </p:txBody>
      </p:sp>
      <p:sp>
        <p:nvSpPr>
          <p:cNvPr id="5" name="Footer Placeholder 4"/>
          <p:cNvSpPr>
            <a:spLocks noGrp="1"/>
          </p:cNvSpPr>
          <p:nvPr>
            <p:ph type="ftr" sz="quarter" idx="11"/>
          </p:nvPr>
        </p:nvSpPr>
        <p:spPr/>
        <p:txBody>
          <a:bodyPr/>
          <a:lstStyle/>
          <a:p>
            <a:endParaRPr lang="es-ES_tradnl" altLang="es-ES_tradnl"/>
          </a:p>
        </p:txBody>
      </p:sp>
      <p:sp>
        <p:nvSpPr>
          <p:cNvPr id="6" name="Slide Number Placeholder 5"/>
          <p:cNvSpPr>
            <a:spLocks noGrp="1"/>
          </p:cNvSpPr>
          <p:nvPr>
            <p:ph type="sldNum" sz="quarter" idx="12"/>
          </p:nvPr>
        </p:nvSpPr>
        <p:spPr/>
        <p:txBody>
          <a:bodyPr/>
          <a:lstStyle/>
          <a:p>
            <a:fld id="{6917ED26-A4F6-774B-B653-AD640FF22A5B}" type="slidenum">
              <a:rPr lang="es-CO" altLang="es-ES_tradnl" smtClean="0"/>
              <a:pPr/>
              <a:t>‹Nº›</a:t>
            </a:fld>
            <a:endParaRPr lang="es-CO" altLang="es-ES_tradnl"/>
          </a:p>
        </p:txBody>
      </p:sp>
    </p:spTree>
    <p:extLst>
      <p:ext uri="{BB962C8B-B14F-4D97-AF65-F5344CB8AC3E}">
        <p14:creationId xmlns:p14="http://schemas.microsoft.com/office/powerpoint/2010/main" val="14582631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AE2506E-5AF0-E945-AE6D-98B656AADCB1}" type="datetimeFigureOut">
              <a:rPr lang="es-CO" altLang="es-ES_tradnl" smtClean="0"/>
              <a:pPr/>
              <a:t>30/08/26</a:t>
            </a:fld>
            <a:endParaRPr lang="es-CO" altLang="es-ES_tradnl"/>
          </a:p>
        </p:txBody>
      </p:sp>
      <p:sp>
        <p:nvSpPr>
          <p:cNvPr id="5" name="Footer Placeholder 4"/>
          <p:cNvSpPr>
            <a:spLocks noGrp="1"/>
          </p:cNvSpPr>
          <p:nvPr>
            <p:ph type="ftr" sz="quarter" idx="11"/>
          </p:nvPr>
        </p:nvSpPr>
        <p:spPr/>
        <p:txBody>
          <a:bodyPr/>
          <a:lstStyle/>
          <a:p>
            <a:endParaRPr lang="es-ES_tradnl" altLang="es-ES_tradnl"/>
          </a:p>
        </p:txBody>
      </p:sp>
      <p:sp>
        <p:nvSpPr>
          <p:cNvPr id="6" name="Slide Number Placeholder 5"/>
          <p:cNvSpPr>
            <a:spLocks noGrp="1"/>
          </p:cNvSpPr>
          <p:nvPr>
            <p:ph type="sldNum" sz="quarter" idx="12"/>
          </p:nvPr>
        </p:nvSpPr>
        <p:spPr/>
        <p:txBody>
          <a:bodyPr/>
          <a:lstStyle/>
          <a:p>
            <a:fld id="{AF5C00EB-0B10-8E40-BF80-520485AEE837}" type="slidenum">
              <a:rPr lang="es-CO" altLang="es-ES_tradnl" smtClean="0"/>
              <a:pPr/>
              <a:t>‹Nº›</a:t>
            </a:fld>
            <a:endParaRPr lang="es-CO" altLang="es-ES_tradnl"/>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19327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CO"/>
          </a:p>
        </p:txBody>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C9843240-13B0-B145-8FDC-E6865B868B0F}" type="datetimeFigureOut">
              <a:rPr lang="es-CO" altLang="es-ES_tradnl" smtClean="0"/>
              <a:pPr/>
              <a:t>30/08/26</a:t>
            </a:fld>
            <a:endParaRPr lang="es-CO" altLang="es-ES_tradnl"/>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s-ES_tradnl" altLang="es-ES_tradnl"/>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06E4D81E-E92F-D142-B065-236DF88B4FD9}" type="slidenum">
              <a:rPr lang="es-CO" altLang="es-ES_tradnl" smtClean="0"/>
              <a:pPr/>
              <a:t>‹Nº›</a:t>
            </a:fld>
            <a:endParaRPr lang="es-CO" altLang="es-ES_tradnl"/>
          </a:p>
        </p:txBody>
      </p:sp>
    </p:spTree>
    <p:extLst>
      <p:ext uri="{BB962C8B-B14F-4D97-AF65-F5344CB8AC3E}">
        <p14:creationId xmlns:p14="http://schemas.microsoft.com/office/powerpoint/2010/main" val="13533856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Escalones de entrada y columnas de un edificio majestuoso en la ciudad">
            <a:extLst>
              <a:ext uri="{FF2B5EF4-FFF2-40B4-BE49-F238E27FC236}">
                <a16:creationId xmlns:a16="http://schemas.microsoft.com/office/drawing/2014/main" id="{82F68A4A-254C-EE4B-657D-F016947DC4EA}"/>
              </a:ext>
            </a:extLst>
          </p:cNvPr>
          <p:cNvPicPr>
            <a:picLocks noChangeAspect="1"/>
          </p:cNvPicPr>
          <p:nvPr/>
        </p:nvPicPr>
        <p:blipFill rotWithShape="1">
          <a:blip r:embed="rId2">
            <a:alphaModFix amt="50000"/>
            <a:grayscl/>
          </a:blip>
          <a:srcRect l="4326" r="6675" b="-1"/>
          <a:stretch/>
        </p:blipFill>
        <p:spPr>
          <a:xfrm>
            <a:off x="0" y="32324"/>
            <a:ext cx="9143772"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p:ph type="title"/>
          </p:nvPr>
        </p:nvSpPr>
        <p:spPr>
          <a:xfrm>
            <a:off x="847703" y="3829722"/>
            <a:ext cx="2394787" cy="2063077"/>
          </a:xfrm>
        </p:spPr>
        <p:txBody>
          <a:bodyPr anchor="ctr">
            <a:normAutofit/>
          </a:bodyPr>
          <a:lstStyle/>
          <a:p>
            <a:br>
              <a:rPr lang="en-US" sz="2200" dirty="0"/>
            </a:br>
            <a:r>
              <a:rPr lang="en-US" sz="2200" dirty="0"/>
              <a:t>EL CONTRATO DE COMPRAVENTA</a:t>
            </a:r>
            <a:br>
              <a:rPr lang="en-US" sz="2200" dirty="0"/>
            </a:br>
            <a:endParaRPr lang="en-US" sz="2200" dirty="0"/>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732477" y="1193800"/>
            <a:ext cx="4563818" cy="4699000"/>
          </a:xfrm>
        </p:spPr>
        <p:txBody>
          <a:bodyPr anchor="ctr">
            <a:normAutofit/>
          </a:bodyPr>
          <a:lstStyle/>
          <a:p>
            <a:endParaRPr lang="en-US" dirty="0"/>
          </a:p>
          <a:p>
            <a:endParaRPr lang="en-US" dirty="0"/>
          </a:p>
          <a:p>
            <a:endParaRPr lang="en-US" dirty="0"/>
          </a:p>
          <a:p>
            <a:endParaRPr lang="en-US" dirty="0"/>
          </a:p>
          <a:p>
            <a:endParaRPr lang="en-US" dirty="0"/>
          </a:p>
          <a:p>
            <a:r>
              <a:rPr lang="en-US" dirty="0"/>
              <a:t>JORGE OVIEDO ALBÁN</a:t>
            </a:r>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351821379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Datos de programación en monitor de ordenador">
            <a:extLst>
              <a:ext uri="{FF2B5EF4-FFF2-40B4-BE49-F238E27FC236}">
                <a16:creationId xmlns:a16="http://schemas.microsoft.com/office/drawing/2014/main" id="{F97102AE-C067-74DB-2D77-94D0096798DC}"/>
              </a:ext>
            </a:extLst>
          </p:cNvPr>
          <p:cNvPicPr>
            <a:picLocks noChangeAspect="1"/>
          </p:cNvPicPr>
          <p:nvPr/>
        </p:nvPicPr>
        <p:blipFill rotWithShape="1">
          <a:blip r:embed="rId2">
            <a:alphaModFix amt="50000"/>
            <a:grayscl/>
          </a:blip>
          <a:srcRect l="10473" r="528" b="-1"/>
          <a:stretch/>
        </p:blipFill>
        <p:spPr>
          <a:xfrm>
            <a:off x="228" y="10"/>
            <a:ext cx="9143772" cy="6857990"/>
          </a:xfrm>
          <a:prstGeom prst="rect">
            <a:avLst/>
          </a:prstGeom>
        </p:spPr>
      </p:pic>
      <p:sp>
        <p:nvSpPr>
          <p:cNvPr id="11"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5" name="Rectangle 14">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 name="Title 1"/>
          <p:cNvSpPr>
            <a:spLocks noGrp="1"/>
          </p:cNvSpPr>
          <p:nvPr>
            <p:ph type="title"/>
          </p:nvPr>
        </p:nvSpPr>
        <p:spPr>
          <a:xfrm>
            <a:off x="847703" y="1193800"/>
            <a:ext cx="2394787" cy="4699000"/>
          </a:xfrm>
        </p:spPr>
        <p:txBody>
          <a:bodyPr anchor="ctr">
            <a:normAutofit/>
          </a:bodyPr>
          <a:lstStyle/>
          <a:p>
            <a:r>
              <a:rPr lang="en-US" sz="2500"/>
              <a:t>REGULACIÓN EN EL DERECHO COLOMBIANO</a:t>
            </a:r>
          </a:p>
        </p:txBody>
      </p:sp>
      <p:cxnSp>
        <p:nvCxnSpPr>
          <p:cNvPr id="17" name="Straight Connector 16">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732477" y="1193800"/>
            <a:ext cx="4563818" cy="4699000"/>
          </a:xfrm>
        </p:spPr>
        <p:txBody>
          <a:bodyPr anchor="ctr">
            <a:normAutofit/>
          </a:bodyPr>
          <a:lstStyle/>
          <a:p>
            <a:r>
              <a:rPr lang="en-US" dirty="0"/>
              <a:t>1. </a:t>
            </a:r>
            <a:r>
              <a:rPr lang="en-US" dirty="0" err="1"/>
              <a:t>Código</a:t>
            </a:r>
            <a:r>
              <a:rPr lang="en-US" dirty="0"/>
              <a:t> Civil</a:t>
            </a:r>
          </a:p>
          <a:p>
            <a:endParaRPr lang="en-US" dirty="0"/>
          </a:p>
          <a:p>
            <a:r>
              <a:rPr lang="en-US" dirty="0"/>
              <a:t>2. </a:t>
            </a:r>
            <a:r>
              <a:rPr lang="en-US" dirty="0" err="1"/>
              <a:t>Código</a:t>
            </a:r>
            <a:r>
              <a:rPr lang="en-US" dirty="0"/>
              <a:t> de </a:t>
            </a:r>
            <a:r>
              <a:rPr lang="en-US" dirty="0" err="1"/>
              <a:t>Comercio</a:t>
            </a:r>
            <a:endParaRPr lang="en-US" dirty="0"/>
          </a:p>
          <a:p>
            <a:endParaRPr lang="en-US" dirty="0"/>
          </a:p>
          <a:p>
            <a:r>
              <a:rPr lang="en-US" dirty="0"/>
              <a:t>3. Ley 1480 de 2011 (</a:t>
            </a:r>
            <a:r>
              <a:rPr lang="en-US" dirty="0" err="1"/>
              <a:t>Estatuto</a:t>
            </a:r>
            <a:r>
              <a:rPr lang="en-US" dirty="0"/>
              <a:t> del </a:t>
            </a:r>
            <a:r>
              <a:rPr lang="en-US" dirty="0" err="1"/>
              <a:t>consumidor</a:t>
            </a:r>
            <a:r>
              <a:rPr lang="en-US" dirty="0"/>
              <a:t>)</a:t>
            </a:r>
          </a:p>
          <a:p>
            <a:endParaRPr lang="en-US" dirty="0"/>
          </a:p>
          <a:p>
            <a:r>
              <a:rPr lang="en-US" dirty="0"/>
              <a:t>4. Ley 518 de 1999 (</a:t>
            </a:r>
            <a:r>
              <a:rPr lang="en-US" dirty="0" err="1"/>
              <a:t>Compraventa</a:t>
            </a:r>
            <a:r>
              <a:rPr lang="en-US" dirty="0"/>
              <a:t> </a:t>
            </a:r>
            <a:r>
              <a:rPr lang="en-US" dirty="0" err="1"/>
              <a:t>internacional</a:t>
            </a:r>
            <a:r>
              <a:rPr lang="en-US"/>
              <a:t>)</a:t>
            </a:r>
          </a:p>
        </p:txBody>
      </p:sp>
      <p:sp>
        <p:nvSpPr>
          <p:cNvPr id="19"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833062886"/>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6391" name="Rectangle 16390">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393" name="Straight Connector 16392">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1853754"/>
            <a:ext cx="720245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6395" name="Rectangle 16394">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16387" name="Content Placeholder 2">
            <a:extLst>
              <a:ext uri="{FF2B5EF4-FFF2-40B4-BE49-F238E27FC236}">
                <a16:creationId xmlns:a16="http://schemas.microsoft.com/office/drawing/2014/main" id="{8EFDCA51-A11B-4195-70B7-7A55C751DBBD}"/>
              </a:ext>
            </a:extLst>
          </p:cNvPr>
          <p:cNvGraphicFramePr>
            <a:graphicFrameLocks noGrp="1"/>
          </p:cNvGraphicFramePr>
          <p:nvPr>
            <p:ph idx="1"/>
            <p:extLst>
              <p:ext uri="{D42A27DB-BD31-4B8C-83A1-F6EECF244321}">
                <p14:modId xmlns:p14="http://schemas.microsoft.com/office/powerpoint/2010/main" val="2161287414"/>
              </p:ext>
            </p:extLst>
          </p:nvPr>
        </p:nvGraphicFramePr>
        <p:xfrm>
          <a:off x="1088231" y="2331497"/>
          <a:ext cx="7203281"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7416" name="Rectangle 17415">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09" name="Title 1"/>
          <p:cNvSpPr>
            <a:spLocks noGrp="1"/>
          </p:cNvSpPr>
          <p:nvPr>
            <p:ph type="title"/>
          </p:nvPr>
        </p:nvSpPr>
        <p:spPr>
          <a:xfrm>
            <a:off x="1088684" y="804519"/>
            <a:ext cx="7202456" cy="1049235"/>
          </a:xfrm>
        </p:spPr>
        <p:txBody>
          <a:bodyPr>
            <a:normAutofit/>
          </a:bodyPr>
          <a:lstStyle/>
          <a:p>
            <a:r>
              <a:rPr lang="es-CO" altLang="es-ES_tradnl" sz="2700" b="1">
                <a:ea typeface="ＭＳ Ｐゴシック" charset="-128"/>
              </a:rPr>
              <a:t>Concepto, partes, antecedentes.</a:t>
            </a:r>
            <a:br>
              <a:rPr lang="es-CO" altLang="es-ES_tradnl" sz="2700" b="1">
                <a:ea typeface="ＭＳ Ｐゴシック" charset="-128"/>
              </a:rPr>
            </a:br>
            <a:endParaRPr lang="es-CO" altLang="es-ES_tradnl" sz="2700" b="1">
              <a:ea typeface="ＭＳ Ｐゴシック" charset="-128"/>
            </a:endParaRPr>
          </a:p>
        </p:txBody>
      </p:sp>
      <p:cxnSp>
        <p:nvCxnSpPr>
          <p:cNvPr id="17418" name="Straight Connector 17417">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1853754"/>
            <a:ext cx="720245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17420" name="Rectangle 17419">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17412" name="Content Placeholder 2">
            <a:extLst>
              <a:ext uri="{FF2B5EF4-FFF2-40B4-BE49-F238E27FC236}">
                <a16:creationId xmlns:a16="http://schemas.microsoft.com/office/drawing/2014/main" id="{BD9DEC71-48FA-6304-7DF7-07ED5E27DD4A}"/>
              </a:ext>
            </a:extLst>
          </p:cNvPr>
          <p:cNvGraphicFramePr>
            <a:graphicFrameLocks noGrp="1"/>
          </p:cNvGraphicFramePr>
          <p:nvPr>
            <p:ph idx="1"/>
            <p:extLst>
              <p:ext uri="{D42A27DB-BD31-4B8C-83A1-F6EECF244321}">
                <p14:modId xmlns:p14="http://schemas.microsoft.com/office/powerpoint/2010/main" val="4161029708"/>
              </p:ext>
            </p:extLst>
          </p:nvPr>
        </p:nvGraphicFramePr>
        <p:xfrm>
          <a:off x="1088231" y="2331497"/>
          <a:ext cx="7203281"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Título"/>
          <p:cNvSpPr>
            <a:spLocks noGrp="1"/>
          </p:cNvSpPr>
          <p:nvPr>
            <p:ph type="title"/>
          </p:nvPr>
        </p:nvSpPr>
        <p:spPr>
          <a:ln>
            <a:solidFill>
              <a:schemeClr val="tx1"/>
            </a:solidFill>
            <a:miter lim="800000"/>
            <a:headEnd/>
            <a:tailEnd/>
          </a:ln>
        </p:spPr>
        <p:txBody>
          <a:bodyPr/>
          <a:lstStyle/>
          <a:p>
            <a:pPr algn="ctr"/>
            <a:r>
              <a:rPr lang="es-CO" altLang="es-ES_tradnl" b="1" dirty="0">
                <a:ea typeface="ＭＳ Ｐゴシック" charset="-128"/>
              </a:rPr>
              <a:t>LA TEORÍA DEL TÍTULO Y EL MODO</a:t>
            </a:r>
          </a:p>
        </p:txBody>
      </p:sp>
      <p:sp>
        <p:nvSpPr>
          <p:cNvPr id="18434" name="2 Marcador de texto"/>
          <p:cNvSpPr>
            <a:spLocks noGrp="1"/>
          </p:cNvSpPr>
          <p:nvPr>
            <p:ph type="body" idx="1"/>
          </p:nvPr>
        </p:nvSpPr>
        <p:spPr>
          <a:solidFill>
            <a:srgbClr val="00B0F0"/>
          </a:solidFill>
          <a:ln>
            <a:solidFill>
              <a:schemeClr val="tx1"/>
            </a:solidFill>
            <a:miter lim="800000"/>
            <a:headEnd/>
            <a:tailEnd/>
          </a:ln>
        </p:spPr>
        <p:txBody>
          <a:bodyPr/>
          <a:lstStyle/>
          <a:p>
            <a:pPr algn="ctr"/>
            <a:r>
              <a:rPr lang="es-CO" altLang="es-ES_tradnl">
                <a:ea typeface="ＭＳ Ｐゴシック" charset="-128"/>
              </a:rPr>
              <a:t>TÍTULO</a:t>
            </a:r>
          </a:p>
        </p:txBody>
      </p:sp>
      <p:sp>
        <p:nvSpPr>
          <p:cNvPr id="18435" name="3 Marcador de contenido"/>
          <p:cNvSpPr>
            <a:spLocks noGrp="1"/>
          </p:cNvSpPr>
          <p:nvPr>
            <p:ph sz="half" idx="2"/>
          </p:nvPr>
        </p:nvSpPr>
        <p:spPr>
          <a:ln>
            <a:solidFill>
              <a:schemeClr val="tx1"/>
            </a:solidFill>
            <a:miter lim="800000"/>
            <a:headEnd/>
            <a:tailEnd/>
          </a:ln>
        </p:spPr>
        <p:txBody>
          <a:bodyPr>
            <a:normAutofit fontScale="85000" lnSpcReduction="10000"/>
          </a:bodyPr>
          <a:lstStyle/>
          <a:p>
            <a:pPr algn="just"/>
            <a:r>
              <a:rPr lang="es-CO" altLang="es-ES_tradnl">
                <a:ea typeface="ＭＳ Ｐゴシック" charset="-128"/>
              </a:rPr>
              <a:t>La fuente de las obligaciones que faculta a una persona para adquirir el derecho real. </a:t>
            </a:r>
          </a:p>
          <a:p>
            <a:pPr algn="just"/>
            <a:r>
              <a:rPr lang="es-CO" altLang="es-ES_tradnl" b="1">
                <a:ea typeface="ＭＳ Ｐゴシック" charset="-128"/>
              </a:rPr>
              <a:t>Títulos traslaticios de dominio</a:t>
            </a:r>
            <a:r>
              <a:rPr lang="es-CO" altLang="es-ES_tradnl">
                <a:ea typeface="ＭＳ Ｐゴシック" charset="-128"/>
              </a:rPr>
              <a:t>: art. 765 C.C. Los que por su naturaleza sirven para transmitirlo: venta, permuta, donación, etc.</a:t>
            </a:r>
          </a:p>
        </p:txBody>
      </p:sp>
      <p:sp>
        <p:nvSpPr>
          <p:cNvPr id="18436" name="4 Marcador de texto"/>
          <p:cNvSpPr>
            <a:spLocks noGrp="1"/>
          </p:cNvSpPr>
          <p:nvPr>
            <p:ph type="body" sz="quarter" idx="3"/>
          </p:nvPr>
        </p:nvSpPr>
        <p:spPr>
          <a:solidFill>
            <a:srgbClr val="00B0F0"/>
          </a:solidFill>
          <a:ln>
            <a:solidFill>
              <a:schemeClr val="tx1"/>
            </a:solidFill>
            <a:miter lim="800000"/>
            <a:headEnd/>
            <a:tailEnd/>
          </a:ln>
        </p:spPr>
        <p:txBody>
          <a:bodyPr/>
          <a:lstStyle/>
          <a:p>
            <a:pPr algn="ctr"/>
            <a:r>
              <a:rPr lang="es-CO" altLang="es-ES_tradnl">
                <a:ea typeface="ＭＳ Ｐゴシック" charset="-128"/>
              </a:rPr>
              <a:t>MODO</a:t>
            </a:r>
          </a:p>
        </p:txBody>
      </p:sp>
      <p:sp>
        <p:nvSpPr>
          <p:cNvPr id="8198" name="5 Marcador de contenido"/>
          <p:cNvSpPr>
            <a:spLocks noGrp="1"/>
          </p:cNvSpPr>
          <p:nvPr>
            <p:ph sz="quarter" idx="4"/>
          </p:nvPr>
        </p:nvSpPr>
        <p:spPr>
          <a:ln>
            <a:solidFill>
              <a:schemeClr val="tx1"/>
            </a:solidFill>
          </a:ln>
        </p:spPr>
        <p:txBody>
          <a:bodyPr>
            <a:normAutofit fontScale="85000" lnSpcReduction="10000"/>
          </a:bodyPr>
          <a:lstStyle/>
          <a:p>
            <a:r>
              <a:rPr lang="es-CO" altLang="es-ES_tradnl">
                <a:ea typeface="ＭＳ Ｐゴシック" charset="-128"/>
              </a:rPr>
              <a:t>La forma como se adquiere el derecho real.</a:t>
            </a:r>
          </a:p>
          <a:p>
            <a:pPr algn="just"/>
            <a:r>
              <a:rPr lang="es-CO" altLang="es-ES_tradnl" b="1">
                <a:ea typeface="ＭＳ Ｐゴシック" charset="-128"/>
              </a:rPr>
              <a:t>El modo</a:t>
            </a:r>
            <a:r>
              <a:rPr lang="es-CO" altLang="es-ES_tradnl">
                <a:ea typeface="ＭＳ Ｐゴシック" charset="-128"/>
              </a:rPr>
              <a:t>, para poder operar requiere un justo título que le sirva de causa. </a:t>
            </a:r>
          </a:p>
          <a:p>
            <a:pPr algn="just"/>
            <a:r>
              <a:rPr lang="es-CO" altLang="es-ES_tradnl" i="1">
                <a:effectLst>
                  <a:outerShdw blurRad="38100" dist="38100" dir="2700000" algn="tl">
                    <a:srgbClr val="C0C0C0"/>
                  </a:outerShdw>
                </a:effectLst>
                <a:ea typeface="ＭＳ Ｐゴシック" charset="-128"/>
              </a:rPr>
              <a:t>Los títulos necesitan ser complementados con los modos, para poder transferir el dominio.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464" name="Rectangle 19463">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460" name="Picture 19459" descr="Gráfico en un documento con un bolígrafo">
            <a:extLst>
              <a:ext uri="{FF2B5EF4-FFF2-40B4-BE49-F238E27FC236}">
                <a16:creationId xmlns:a16="http://schemas.microsoft.com/office/drawing/2014/main" id="{4BFC43AA-C332-BF1A-F524-15389D3362CD}"/>
              </a:ext>
            </a:extLst>
          </p:cNvPr>
          <p:cNvPicPr>
            <a:picLocks noChangeAspect="1"/>
          </p:cNvPicPr>
          <p:nvPr/>
        </p:nvPicPr>
        <p:blipFill rotWithShape="1">
          <a:blip r:embed="rId2">
            <a:alphaModFix amt="50000"/>
          </a:blip>
          <a:srcRect l="11002" r="-1" b="-1"/>
          <a:stretch/>
        </p:blipFill>
        <p:spPr>
          <a:xfrm>
            <a:off x="228" y="10"/>
            <a:ext cx="9143772" cy="6857990"/>
          </a:xfrm>
          <a:prstGeom prst="rect">
            <a:avLst/>
          </a:prstGeom>
        </p:spPr>
      </p:pic>
      <p:sp>
        <p:nvSpPr>
          <p:cNvPr id="19466"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19468"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19470" name="Rectangle 19469">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19457" name="Title 1"/>
          <p:cNvSpPr>
            <a:spLocks noGrp="1"/>
          </p:cNvSpPr>
          <p:nvPr>
            <p:ph type="title"/>
          </p:nvPr>
        </p:nvSpPr>
        <p:spPr>
          <a:xfrm>
            <a:off x="847703" y="1193800"/>
            <a:ext cx="2394787" cy="4699000"/>
          </a:xfrm>
        </p:spPr>
        <p:txBody>
          <a:bodyPr anchor="ctr">
            <a:normAutofit/>
          </a:bodyPr>
          <a:lstStyle/>
          <a:p>
            <a:r>
              <a:rPr lang="es-CO" altLang="es-ES_tradnl" sz="2000" b="1">
                <a:ea typeface="ＭＳ Ｐゴシック" charset="-128"/>
              </a:rPr>
              <a:t>Regímenes modernos sobre la compraventa</a:t>
            </a:r>
          </a:p>
        </p:txBody>
      </p:sp>
      <p:cxnSp>
        <p:nvCxnSpPr>
          <p:cNvPr id="19472" name="Straight Connector 19471">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19458" name="Content Placeholder 2"/>
          <p:cNvSpPr>
            <a:spLocks noGrp="1"/>
          </p:cNvSpPr>
          <p:nvPr>
            <p:ph idx="1"/>
          </p:nvPr>
        </p:nvSpPr>
        <p:spPr>
          <a:xfrm>
            <a:off x="3732477" y="1193800"/>
            <a:ext cx="4563818" cy="4699000"/>
          </a:xfrm>
        </p:spPr>
        <p:txBody>
          <a:bodyPr anchor="ctr">
            <a:normAutofit/>
          </a:bodyPr>
          <a:lstStyle/>
          <a:p>
            <a:pPr>
              <a:lnSpc>
                <a:spcPct val="110000"/>
              </a:lnSpc>
              <a:buFont typeface="Arial" charset="0"/>
              <a:buNone/>
            </a:pPr>
            <a:endParaRPr lang="es-CO" altLang="es-ES_tradnl" sz="1900" b="1">
              <a:ea typeface="ＭＳ Ｐゴシック" charset="-128"/>
            </a:endParaRPr>
          </a:p>
          <a:p>
            <a:pPr>
              <a:lnSpc>
                <a:spcPct val="110000"/>
              </a:lnSpc>
              <a:buFont typeface="Arial" charset="0"/>
              <a:buAutoNum type="alphaLcParenR"/>
            </a:pPr>
            <a:r>
              <a:rPr lang="es-CO" altLang="es-ES_tradnl" sz="1900" b="1">
                <a:ea typeface="ＭＳ Ｐゴシック" charset="-128"/>
              </a:rPr>
              <a:t>La compraventa obligacional:</a:t>
            </a:r>
          </a:p>
          <a:p>
            <a:pPr marL="0" indent="0">
              <a:lnSpc>
                <a:spcPct val="110000"/>
              </a:lnSpc>
              <a:buNone/>
            </a:pPr>
            <a:r>
              <a:rPr lang="es-CO" altLang="es-ES_tradnl" sz="1900" i="1">
                <a:ea typeface="ＭＳ Ｐゴシック" charset="-128"/>
              </a:rPr>
              <a:t>El contrato de compraventa genera a su perfeccionamiento, obligaciones para las partes: el vendedor debe transferir el dominio y el comprador debe pagar el precio</a:t>
            </a:r>
          </a:p>
          <a:p>
            <a:pPr marL="0" indent="0">
              <a:lnSpc>
                <a:spcPct val="110000"/>
              </a:lnSpc>
              <a:buNone/>
            </a:pPr>
            <a:r>
              <a:rPr lang="es-CO" altLang="es-ES_tradnl" sz="1900">
                <a:ea typeface="ＭＳ Ｐゴシック" charset="-128"/>
              </a:rPr>
              <a:t>(Derecho alemán, español, latinoamericano)</a:t>
            </a:r>
            <a:endParaRPr lang="es-CO" altLang="es-ES_tradnl" sz="1900" b="1">
              <a:ea typeface="ＭＳ Ｐゴシック" charset="-128"/>
            </a:endParaRPr>
          </a:p>
          <a:p>
            <a:pPr>
              <a:lnSpc>
                <a:spcPct val="110000"/>
              </a:lnSpc>
              <a:buFont typeface="Arial" charset="0"/>
              <a:buNone/>
            </a:pPr>
            <a:r>
              <a:rPr lang="es-CO" altLang="es-ES_tradnl" sz="1900" b="1">
                <a:ea typeface="ＭＳ Ｐゴシック" charset="-128"/>
              </a:rPr>
              <a:t>b) La compraventa con efectos reales:</a:t>
            </a:r>
          </a:p>
          <a:p>
            <a:pPr>
              <a:lnSpc>
                <a:spcPct val="110000"/>
              </a:lnSpc>
              <a:buFont typeface="Arial" charset="0"/>
              <a:buNone/>
            </a:pPr>
            <a:r>
              <a:rPr lang="es-CO" altLang="es-ES_tradnl" sz="1900">
                <a:ea typeface="ＭＳ Ｐゴシック" charset="-128"/>
              </a:rPr>
              <a:t>El contrato de compraventa transmite el dominio al momento de su perfeccionamiento</a:t>
            </a:r>
            <a:r>
              <a:rPr lang="es-CO" altLang="es-ES_tradnl" sz="1900" b="1">
                <a:ea typeface="ＭＳ Ｐゴシック" charset="-128"/>
              </a:rPr>
              <a:t>  </a:t>
            </a:r>
            <a:r>
              <a:rPr lang="es-CO" altLang="es-ES_tradnl" sz="1900">
                <a:ea typeface="ＭＳ Ｐゴシック" charset="-128"/>
              </a:rPr>
              <a:t>(Derecho francés, italiano).</a:t>
            </a:r>
          </a:p>
          <a:p>
            <a:pPr>
              <a:lnSpc>
                <a:spcPct val="110000"/>
              </a:lnSpc>
              <a:buFont typeface="Arial" charset="0"/>
              <a:buNone/>
            </a:pPr>
            <a:endParaRPr lang="es-CO" altLang="es-ES_tradnl" sz="1900">
              <a:ea typeface="ＭＳ Ｐゴシック" charset="-128"/>
            </a:endParaRPr>
          </a:p>
        </p:txBody>
      </p:sp>
      <p:sp>
        <p:nvSpPr>
          <p:cNvPr id="19474"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00" name="Rectangle 20487">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1" name="Picture 20483" descr="Gráfico en un documento con un bolígrafo">
            <a:extLst>
              <a:ext uri="{FF2B5EF4-FFF2-40B4-BE49-F238E27FC236}">
                <a16:creationId xmlns:a16="http://schemas.microsoft.com/office/drawing/2014/main" id="{12D2EB45-4CC1-3BF7-5C35-F563FE97C988}"/>
              </a:ext>
            </a:extLst>
          </p:cNvPr>
          <p:cNvPicPr>
            <a:picLocks noChangeAspect="1"/>
          </p:cNvPicPr>
          <p:nvPr/>
        </p:nvPicPr>
        <p:blipFill rotWithShape="1">
          <a:blip r:embed="rId2">
            <a:alphaModFix amt="50000"/>
            <a:grayscl/>
          </a:blip>
          <a:srcRect l="11002" r="-1" b="-1"/>
          <a:stretch/>
        </p:blipFill>
        <p:spPr>
          <a:xfrm>
            <a:off x="228" y="10"/>
            <a:ext cx="9143772" cy="6857990"/>
          </a:xfrm>
          <a:prstGeom prst="rect">
            <a:avLst/>
          </a:prstGeom>
        </p:spPr>
      </p:pic>
      <p:sp>
        <p:nvSpPr>
          <p:cNvPr id="20502"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0503"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0504" name="Rectangle 20493">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0481" name="Title 1"/>
          <p:cNvSpPr>
            <a:spLocks noGrp="1"/>
          </p:cNvSpPr>
          <p:nvPr>
            <p:ph type="title"/>
          </p:nvPr>
        </p:nvSpPr>
        <p:spPr>
          <a:xfrm>
            <a:off x="847703" y="1193800"/>
            <a:ext cx="2394787" cy="4699000"/>
          </a:xfrm>
        </p:spPr>
        <p:txBody>
          <a:bodyPr anchor="ctr">
            <a:normAutofit/>
          </a:bodyPr>
          <a:lstStyle/>
          <a:p>
            <a:br>
              <a:rPr lang="es-CO" altLang="es-ES_tradnl" sz="2000">
                <a:ea typeface="ＭＳ Ｐゴシック" charset="-128"/>
              </a:rPr>
            </a:br>
            <a:r>
              <a:rPr lang="es-CO" altLang="es-ES_tradnl" sz="2000" b="1">
                <a:ea typeface="ＭＳ Ｐゴシック" charset="-128"/>
              </a:rPr>
              <a:t>La compraventa obligacional. Significado y alcance </a:t>
            </a:r>
            <a:br>
              <a:rPr lang="es-CO" altLang="es-ES_tradnl" sz="2000">
                <a:ea typeface="ＭＳ Ｐゴシック" charset="-128"/>
              </a:rPr>
            </a:br>
            <a:endParaRPr lang="es-CO" altLang="es-ES_tradnl" sz="2000">
              <a:ea typeface="ＭＳ Ｐゴシック" charset="-128"/>
            </a:endParaRPr>
          </a:p>
        </p:txBody>
      </p:sp>
      <p:cxnSp>
        <p:nvCxnSpPr>
          <p:cNvPr id="20505" name="Straight Connector 20495">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20482" name="Content Placeholder 2"/>
          <p:cNvSpPr>
            <a:spLocks noGrp="1"/>
          </p:cNvSpPr>
          <p:nvPr>
            <p:ph idx="1"/>
          </p:nvPr>
        </p:nvSpPr>
        <p:spPr>
          <a:xfrm>
            <a:off x="3732477" y="1193800"/>
            <a:ext cx="4563818" cy="4699000"/>
          </a:xfrm>
        </p:spPr>
        <p:txBody>
          <a:bodyPr anchor="ctr">
            <a:normAutofit/>
          </a:bodyPr>
          <a:lstStyle/>
          <a:p>
            <a:pPr marL="0" indent="0">
              <a:buNone/>
            </a:pPr>
            <a:endParaRPr lang="es-CO" altLang="es-ES_tradnl">
              <a:ea typeface="ＭＳ Ｐゴシック" charset="-128"/>
            </a:endParaRPr>
          </a:p>
          <a:p>
            <a:r>
              <a:rPr lang="es-CO" altLang="es-ES_tradnl" dirty="0">
                <a:ea typeface="ＭＳ Ｐゴシック" charset="-128"/>
              </a:rPr>
              <a:t>A) </a:t>
            </a:r>
            <a:r>
              <a:rPr lang="es-CO" altLang="es-ES_tradnl" b="1" dirty="0">
                <a:ea typeface="ＭＳ Ｐゴシック" charset="-128"/>
              </a:rPr>
              <a:t>Momento de perfeccionamiento del contrato</a:t>
            </a:r>
            <a:r>
              <a:rPr lang="es-CO" altLang="es-ES_tradnl" dirty="0">
                <a:ea typeface="ＭＳ Ｐゴシック" charset="-128"/>
              </a:rPr>
              <a:t>: (estatus del vendedor: deudor de la obligación de transferir el dominio y acreedor del precio. Comprador: acreedor del dominio y deudor del precio)</a:t>
            </a:r>
            <a:endParaRPr lang="es-CO" altLang="es-ES_tradnl">
              <a:ea typeface="ＭＳ Ｐゴシック" charset="-128"/>
            </a:endParaRPr>
          </a:p>
          <a:p>
            <a:endParaRPr lang="es-CO" altLang="es-ES_tradnl">
              <a:ea typeface="ＭＳ Ｐゴシック" charset="-128"/>
            </a:endParaRPr>
          </a:p>
          <a:p>
            <a:r>
              <a:rPr lang="es-CO" altLang="es-ES_tradnl" dirty="0">
                <a:ea typeface="ＭＳ Ｐゴシック" charset="-128"/>
              </a:rPr>
              <a:t>B) </a:t>
            </a:r>
            <a:r>
              <a:rPr lang="es-CO" altLang="es-ES_tradnl" b="1" dirty="0">
                <a:ea typeface="ＭＳ Ｐゴシック" charset="-128"/>
              </a:rPr>
              <a:t>Momento de transferencia del dominio</a:t>
            </a:r>
            <a:r>
              <a:rPr lang="es-CO" altLang="es-ES_tradnl" dirty="0">
                <a:ea typeface="ＭＳ Ｐゴシック" charset="-128"/>
              </a:rPr>
              <a:t>: (Estatus del comprador: PROPIETARIO.</a:t>
            </a:r>
            <a:endParaRPr lang="es-CO" altLang="es-ES_tradnl">
              <a:ea typeface="ＭＳ Ｐゴシック" charset="-128"/>
            </a:endParaRPr>
          </a:p>
          <a:p>
            <a:endParaRPr lang="es-CO" altLang="es-ES_tradnl" dirty="0">
              <a:ea typeface="ＭＳ Ｐゴシック" charset="-128"/>
            </a:endParaRPr>
          </a:p>
        </p:txBody>
      </p:sp>
      <p:sp>
        <p:nvSpPr>
          <p:cNvPr id="20506"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512" name="Rectangle 21511">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508" name="Picture 21507" descr="Teclas de cajas registradoras antiguas">
            <a:extLst>
              <a:ext uri="{FF2B5EF4-FFF2-40B4-BE49-F238E27FC236}">
                <a16:creationId xmlns:a16="http://schemas.microsoft.com/office/drawing/2014/main" id="{9B016C76-B801-2556-C131-8D2E437445E0}"/>
              </a:ext>
            </a:extLst>
          </p:cNvPr>
          <p:cNvPicPr>
            <a:picLocks noChangeAspect="1"/>
          </p:cNvPicPr>
          <p:nvPr/>
        </p:nvPicPr>
        <p:blipFill rotWithShape="1">
          <a:blip r:embed="rId2">
            <a:alphaModFix amt="50000"/>
          </a:blip>
          <a:srcRect l="3987" r="7349"/>
          <a:stretch/>
        </p:blipFill>
        <p:spPr>
          <a:xfrm>
            <a:off x="228" y="10"/>
            <a:ext cx="9143772" cy="6857990"/>
          </a:xfrm>
          <a:prstGeom prst="rect">
            <a:avLst/>
          </a:prstGeom>
        </p:spPr>
      </p:pic>
      <p:sp>
        <p:nvSpPr>
          <p:cNvPr id="21514"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21516"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21518" name="Rectangle 21517">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21505" name="Title 1"/>
          <p:cNvSpPr>
            <a:spLocks noGrp="1"/>
          </p:cNvSpPr>
          <p:nvPr>
            <p:ph type="title"/>
          </p:nvPr>
        </p:nvSpPr>
        <p:spPr>
          <a:xfrm>
            <a:off x="847703" y="1193800"/>
            <a:ext cx="2394787" cy="4699000"/>
          </a:xfrm>
        </p:spPr>
        <p:txBody>
          <a:bodyPr anchor="ctr">
            <a:normAutofit/>
          </a:bodyPr>
          <a:lstStyle/>
          <a:p>
            <a:r>
              <a:rPr lang="es-CO" altLang="es-ES_tradnl" sz="2200">
                <a:ea typeface="ＭＳ Ｐゴシック" charset="-128"/>
              </a:rPr>
              <a:t>La compraventa con efectos reales</a:t>
            </a:r>
          </a:p>
        </p:txBody>
      </p:sp>
      <p:cxnSp>
        <p:nvCxnSpPr>
          <p:cNvPr id="21520" name="Straight Connector 21519">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21506" name="Content Placeholder 2"/>
          <p:cNvSpPr>
            <a:spLocks noGrp="1"/>
          </p:cNvSpPr>
          <p:nvPr>
            <p:ph idx="1"/>
          </p:nvPr>
        </p:nvSpPr>
        <p:spPr>
          <a:xfrm>
            <a:off x="3732477" y="1193800"/>
            <a:ext cx="4563818" cy="4699000"/>
          </a:xfrm>
        </p:spPr>
        <p:txBody>
          <a:bodyPr anchor="ctr">
            <a:normAutofit/>
          </a:bodyPr>
          <a:lstStyle/>
          <a:p>
            <a:pPr>
              <a:lnSpc>
                <a:spcPct val="110000"/>
              </a:lnSpc>
            </a:pPr>
            <a:endParaRPr lang="es-CO" altLang="es-ES_tradnl" b="1">
              <a:ea typeface="ＭＳ Ｐゴシック" charset="-128"/>
            </a:endParaRPr>
          </a:p>
          <a:p>
            <a:pPr>
              <a:lnSpc>
                <a:spcPct val="110000"/>
              </a:lnSpc>
            </a:pPr>
            <a:r>
              <a:rPr lang="es-CO" altLang="es-ES_tradnl" b="1" dirty="0">
                <a:ea typeface="ＭＳ Ｐゴシック" charset="-128"/>
              </a:rPr>
              <a:t>Código Civil francés</a:t>
            </a:r>
            <a:r>
              <a:rPr lang="es-CO" altLang="es-ES_tradnl" dirty="0">
                <a:ea typeface="ＭＳ Ｐゴシック" charset="-128"/>
              </a:rPr>
              <a:t>. Arts. 1582 y 1583. </a:t>
            </a:r>
            <a:endParaRPr lang="es-CO" altLang="es-ES_tradnl">
              <a:ea typeface="ＭＳ Ｐゴシック" charset="-128"/>
            </a:endParaRPr>
          </a:p>
          <a:p>
            <a:pPr>
              <a:lnSpc>
                <a:spcPct val="110000"/>
              </a:lnSpc>
            </a:pPr>
            <a:r>
              <a:rPr lang="es-CO" altLang="es-ES_tradnl" b="1" dirty="0">
                <a:ea typeface="ＭＳ Ｐゴシック" charset="-128"/>
              </a:rPr>
              <a:t>Significado.</a:t>
            </a:r>
            <a:endParaRPr lang="es-CO" altLang="es-ES_tradnl" b="1">
              <a:ea typeface="ＭＳ Ｐゴシック" charset="-128"/>
            </a:endParaRPr>
          </a:p>
          <a:p>
            <a:pPr>
              <a:lnSpc>
                <a:spcPct val="110000"/>
              </a:lnSpc>
            </a:pPr>
            <a:r>
              <a:rPr lang="es-CO" altLang="es-ES_tradnl" b="1" dirty="0">
                <a:ea typeface="ＭＳ Ｐゴシック" charset="-128"/>
              </a:rPr>
              <a:t>Excepciones jurisprudenciales</a:t>
            </a:r>
            <a:r>
              <a:rPr lang="es-CO" altLang="es-ES_tradnl" dirty="0">
                <a:ea typeface="ＭＳ Ｐゴシック" charset="-128"/>
              </a:rPr>
              <a:t>: venta de géneros y cosas futuras.</a:t>
            </a:r>
            <a:endParaRPr lang="es-CO" altLang="es-ES_tradnl">
              <a:ea typeface="ＭＳ Ｐゴシック" charset="-128"/>
            </a:endParaRPr>
          </a:p>
          <a:p>
            <a:pPr>
              <a:lnSpc>
                <a:spcPct val="110000"/>
              </a:lnSpc>
            </a:pPr>
            <a:r>
              <a:rPr lang="es-CO" altLang="es-ES_tradnl" b="1" dirty="0">
                <a:ea typeface="ＭＳ Ｐゴシック" charset="-128"/>
              </a:rPr>
              <a:t>Código Civil italiano</a:t>
            </a:r>
            <a:r>
              <a:rPr lang="es-CO" altLang="es-ES_tradnl" dirty="0">
                <a:ea typeface="ＭＳ Ｐゴシック" charset="-128"/>
              </a:rPr>
              <a:t>. Arts.  1470, 1476 y 1478.</a:t>
            </a:r>
            <a:endParaRPr lang="es-CO" altLang="es-ES_tradnl">
              <a:ea typeface="ＭＳ Ｐゴシック" charset="-128"/>
            </a:endParaRPr>
          </a:p>
          <a:p>
            <a:pPr>
              <a:lnSpc>
                <a:spcPct val="110000"/>
              </a:lnSpc>
            </a:pPr>
            <a:r>
              <a:rPr lang="es-CO" altLang="es-ES_tradnl" b="1" dirty="0">
                <a:ea typeface="ＭＳ Ｐゴシック" charset="-128"/>
              </a:rPr>
              <a:t>Significado</a:t>
            </a:r>
            <a:r>
              <a:rPr lang="es-CO" altLang="es-ES_tradnl" dirty="0">
                <a:ea typeface="ＭＳ Ｐゴシック" charset="-128"/>
              </a:rPr>
              <a:t>. </a:t>
            </a:r>
            <a:endParaRPr lang="es-CO" altLang="es-ES_tradnl">
              <a:ea typeface="ＭＳ Ｐゴシック" charset="-128"/>
            </a:endParaRPr>
          </a:p>
          <a:p>
            <a:pPr>
              <a:lnSpc>
                <a:spcPct val="110000"/>
              </a:lnSpc>
            </a:pPr>
            <a:r>
              <a:rPr lang="es-CO" altLang="es-ES_tradnl" b="1" dirty="0">
                <a:ea typeface="ＭＳ Ｐゴシック" charset="-128"/>
              </a:rPr>
              <a:t>Excepciones legales</a:t>
            </a:r>
            <a:r>
              <a:rPr lang="es-CO" altLang="es-ES_tradnl" dirty="0">
                <a:ea typeface="ＭＳ Ｐゴシック" charset="-128"/>
              </a:rPr>
              <a:t>: venta de cosa ajena, venta de géneros y cosas futuras. </a:t>
            </a:r>
            <a:endParaRPr lang="es-CO" altLang="es-ES_tradnl">
              <a:ea typeface="ＭＳ Ｐゴシック" charset="-128"/>
            </a:endParaRPr>
          </a:p>
          <a:p>
            <a:pPr>
              <a:lnSpc>
                <a:spcPct val="110000"/>
              </a:lnSpc>
            </a:pPr>
            <a:endParaRPr lang="es-CO" altLang="es-ES_tradnl">
              <a:ea typeface="ＭＳ Ｐゴシック" charset="-128"/>
            </a:endParaRPr>
          </a:p>
        </p:txBody>
      </p:sp>
      <p:sp>
        <p:nvSpPr>
          <p:cNvPr id="21522"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22535" name="Rectangle 22534">
            <a:extLst>
              <a:ext uri="{FF2B5EF4-FFF2-40B4-BE49-F238E27FC236}">
                <a16:creationId xmlns:a16="http://schemas.microsoft.com/office/drawing/2014/main" id="{A5B0BB24-CF19-4E6C-AFC4-A0F18438D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571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2537" name="Rectangle 22536">
            <a:extLst>
              <a:ext uri="{FF2B5EF4-FFF2-40B4-BE49-F238E27FC236}">
                <a16:creationId xmlns:a16="http://schemas.microsoft.com/office/drawing/2014/main" id="{3438CEF5-63E3-4928-9F1C-395224D24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3" y="0"/>
            <a:ext cx="9146155" cy="6122584"/>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529" name="Title 1"/>
          <p:cNvSpPr>
            <a:spLocks noGrp="1"/>
          </p:cNvSpPr>
          <p:nvPr>
            <p:ph type="title"/>
          </p:nvPr>
        </p:nvSpPr>
        <p:spPr>
          <a:xfrm>
            <a:off x="1088684" y="1040302"/>
            <a:ext cx="7202456" cy="1020229"/>
          </a:xfrm>
        </p:spPr>
        <p:txBody>
          <a:bodyPr>
            <a:normAutofit/>
          </a:bodyPr>
          <a:lstStyle/>
          <a:p>
            <a:r>
              <a:rPr lang="es-CO" altLang="es-ES_tradnl" dirty="0">
                <a:ea typeface="ＭＳ Ｐゴシック" charset="-128"/>
              </a:rPr>
              <a:t>EL CONTRATO DE COMPRAVENTA</a:t>
            </a:r>
            <a:endParaRPr lang="es-CO" altLang="es-ES_tradnl">
              <a:ea typeface="ＭＳ Ｐゴシック" charset="-128"/>
            </a:endParaRPr>
          </a:p>
        </p:txBody>
      </p:sp>
      <p:cxnSp>
        <p:nvCxnSpPr>
          <p:cNvPr id="22539" name="Straight Connector 22538">
            <a:extLst>
              <a:ext uri="{FF2B5EF4-FFF2-40B4-BE49-F238E27FC236}">
                <a16:creationId xmlns:a16="http://schemas.microsoft.com/office/drawing/2014/main" id="{F328CB6C-F677-4C0B-9EE8-4D1C44DDF8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2742" y="2081620"/>
            <a:ext cx="718649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2530" name="Content Placeholder 2"/>
          <p:cNvSpPr>
            <a:spLocks noGrp="1"/>
          </p:cNvSpPr>
          <p:nvPr>
            <p:ph idx="1"/>
          </p:nvPr>
        </p:nvSpPr>
        <p:spPr>
          <a:xfrm>
            <a:off x="1088685" y="2355536"/>
            <a:ext cx="7077303" cy="3215530"/>
          </a:xfrm>
        </p:spPr>
        <p:txBody>
          <a:bodyPr>
            <a:normAutofit/>
          </a:bodyPr>
          <a:lstStyle/>
          <a:p>
            <a:pPr>
              <a:lnSpc>
                <a:spcPct val="110000"/>
              </a:lnSpc>
            </a:pPr>
            <a:endParaRPr lang="es-CO" altLang="es-ES_tradnl" sz="1600" b="1">
              <a:ea typeface="ＭＳ Ｐゴシック" charset="-128"/>
            </a:endParaRPr>
          </a:p>
          <a:p>
            <a:pPr>
              <a:lnSpc>
                <a:spcPct val="110000"/>
              </a:lnSpc>
            </a:pPr>
            <a:r>
              <a:rPr lang="es-CO" altLang="es-ES_tradnl" sz="1600" b="1">
                <a:ea typeface="ＭＳ Ｐゴシック" charset="-128"/>
              </a:rPr>
              <a:t> La definición en el Código Civil:  1849</a:t>
            </a:r>
            <a:r>
              <a:rPr lang="es-CO" altLang="es-ES_tradnl" sz="1600">
                <a:ea typeface="ＭＳ Ｐゴシック" charset="-128"/>
              </a:rPr>
              <a:t>.</a:t>
            </a:r>
          </a:p>
          <a:p>
            <a:pPr>
              <a:lnSpc>
                <a:spcPct val="110000"/>
              </a:lnSpc>
            </a:pPr>
            <a:r>
              <a:rPr lang="es-CO" altLang="es-ES_tradnl" sz="1600" b="1" i="1">
                <a:ea typeface="ＭＳ Ｐゴシック" charset="-128"/>
              </a:rPr>
              <a:t>¿Cuál es el significado de la palabra dar?</a:t>
            </a:r>
          </a:p>
          <a:p>
            <a:pPr>
              <a:lnSpc>
                <a:spcPct val="110000"/>
              </a:lnSpc>
              <a:buFont typeface="Arial" charset="0"/>
              <a:buNone/>
            </a:pPr>
            <a:r>
              <a:rPr lang="es-CO" altLang="es-ES_tradnl" sz="1600">
                <a:ea typeface="ＭＳ Ｐゴシック" charset="-128"/>
              </a:rPr>
              <a:t>    a)  Posición del Profesor Bonivento: el vendedor solamente se obliga a transferir la posesión. </a:t>
            </a:r>
          </a:p>
          <a:p>
            <a:pPr>
              <a:lnSpc>
                <a:spcPct val="110000"/>
              </a:lnSpc>
              <a:buFont typeface="Arial" charset="0"/>
              <a:buNone/>
            </a:pPr>
            <a:r>
              <a:rPr lang="es-CO" altLang="es-ES_tradnl" sz="1600">
                <a:ea typeface="ＭＳ Ｐゴシック" charset="-128"/>
              </a:rPr>
              <a:t>    b)  Posición del Profesor Pérez Vives.</a:t>
            </a:r>
          </a:p>
          <a:p>
            <a:pPr>
              <a:lnSpc>
                <a:spcPct val="110000"/>
              </a:lnSpc>
              <a:buFont typeface="Arial" charset="0"/>
              <a:buNone/>
            </a:pPr>
            <a:r>
              <a:rPr lang="es-CO" altLang="es-ES_tradnl" sz="1600">
                <a:ea typeface="ＭＳ Ｐゴシック" charset="-128"/>
              </a:rPr>
              <a:t>    C.S.J. septiembre 15 de 1955 M.P. Alberto Zuleta Angel. Jurisprudencia reiterada: 29 nov. 1967, 10 de junio 1968, 2 de septiembre de 1970, 15 de diciembre de 1973. </a:t>
            </a:r>
          </a:p>
          <a:p>
            <a:pPr>
              <a:lnSpc>
                <a:spcPct val="110000"/>
              </a:lnSpc>
              <a:buFont typeface="Arial" charset="0"/>
              <a:buNone/>
            </a:pPr>
            <a:endParaRPr lang="es-CO" altLang="es-ES_tradnl" sz="1600">
              <a:ea typeface="ＭＳ Ｐゴシック" charset="-128"/>
            </a:endParaRPr>
          </a:p>
        </p:txBody>
      </p:sp>
      <p:sp>
        <p:nvSpPr>
          <p:cNvPr id="22541" name="Rectangle 22540">
            <a:extLst>
              <a:ext uri="{FF2B5EF4-FFF2-40B4-BE49-F238E27FC236}">
                <a16:creationId xmlns:a16="http://schemas.microsoft.com/office/drawing/2014/main" id="{A72CA9B9-8D14-4AF2-934E-21FE4A339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6122584"/>
            <a:ext cx="9143772" cy="735415"/>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Tree>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23559" name="Rectangle 23558">
            <a:extLst>
              <a:ext uri="{FF2B5EF4-FFF2-40B4-BE49-F238E27FC236}">
                <a16:creationId xmlns:a16="http://schemas.microsoft.com/office/drawing/2014/main" id="{A5B0BB24-CF19-4E6C-AFC4-A0F18438D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571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3561" name="Rectangle 23560">
            <a:extLst>
              <a:ext uri="{FF2B5EF4-FFF2-40B4-BE49-F238E27FC236}">
                <a16:creationId xmlns:a16="http://schemas.microsoft.com/office/drawing/2014/main" id="{3438CEF5-63E3-4928-9F1C-395224D24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3" y="0"/>
            <a:ext cx="9146155" cy="6122584"/>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553" name="Title 1"/>
          <p:cNvSpPr>
            <a:spLocks noGrp="1"/>
          </p:cNvSpPr>
          <p:nvPr>
            <p:ph type="title"/>
          </p:nvPr>
        </p:nvSpPr>
        <p:spPr>
          <a:xfrm>
            <a:off x="1088684" y="1040302"/>
            <a:ext cx="7202456" cy="1020229"/>
          </a:xfrm>
        </p:spPr>
        <p:txBody>
          <a:bodyPr>
            <a:normAutofit/>
          </a:bodyPr>
          <a:lstStyle/>
          <a:p>
            <a:r>
              <a:rPr lang="es-CO" altLang="es-ES_tradnl" dirty="0">
                <a:ea typeface="ＭＳ Ｐゴシック" charset="-128"/>
              </a:rPr>
              <a:t>EL CONTRATO DE COMPRAVENTA</a:t>
            </a:r>
            <a:endParaRPr lang="es-CO" altLang="es-ES_tradnl">
              <a:ea typeface="ＭＳ Ｐゴシック" charset="-128"/>
            </a:endParaRPr>
          </a:p>
        </p:txBody>
      </p:sp>
      <p:cxnSp>
        <p:nvCxnSpPr>
          <p:cNvPr id="23563" name="Straight Connector 23562">
            <a:extLst>
              <a:ext uri="{FF2B5EF4-FFF2-40B4-BE49-F238E27FC236}">
                <a16:creationId xmlns:a16="http://schemas.microsoft.com/office/drawing/2014/main" id="{F328CB6C-F677-4C0B-9EE8-4D1C44DDF8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2742" y="2081620"/>
            <a:ext cx="718649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3554" name="Content Placeholder 2"/>
          <p:cNvSpPr>
            <a:spLocks noGrp="1"/>
          </p:cNvSpPr>
          <p:nvPr>
            <p:ph idx="1"/>
          </p:nvPr>
        </p:nvSpPr>
        <p:spPr>
          <a:xfrm>
            <a:off x="1088685" y="2355536"/>
            <a:ext cx="7077303" cy="3215530"/>
          </a:xfrm>
        </p:spPr>
        <p:txBody>
          <a:bodyPr>
            <a:normAutofit/>
          </a:bodyPr>
          <a:lstStyle/>
          <a:p>
            <a:r>
              <a:rPr lang="es-CO" altLang="es-ES_tradnl" b="1" dirty="0">
                <a:ea typeface="ＭＳ Ｐゴシック" charset="-128"/>
              </a:rPr>
              <a:t>La definición del Código de Comercio</a:t>
            </a:r>
            <a:r>
              <a:rPr lang="es-CO" altLang="es-ES_tradnl" dirty="0">
                <a:ea typeface="ＭＳ Ｐゴシック" charset="-128"/>
              </a:rPr>
              <a:t>. Art. 905 </a:t>
            </a:r>
            <a:r>
              <a:rPr lang="es-CO" altLang="es-ES_tradnl" dirty="0" err="1">
                <a:ea typeface="ＭＳ Ｐゴシック" charset="-128"/>
              </a:rPr>
              <a:t>C.Co</a:t>
            </a:r>
            <a:r>
              <a:rPr lang="es-CO" altLang="es-ES_tradnl" dirty="0">
                <a:ea typeface="ＭＳ Ｐゴシック" charset="-128"/>
              </a:rPr>
              <a:t>.</a:t>
            </a:r>
          </a:p>
          <a:p>
            <a:r>
              <a:rPr lang="es-CO" altLang="es-ES_tradnl" b="1" dirty="0">
                <a:ea typeface="ＭＳ Ｐゴシック" charset="-128"/>
              </a:rPr>
              <a:t>La definición en la Convención sobre compraventa internacional de mercaderías</a:t>
            </a:r>
            <a:r>
              <a:rPr lang="es-CO" altLang="es-ES_tradnl" dirty="0">
                <a:ea typeface="ＭＳ Ｐゴシック" charset="-128"/>
              </a:rPr>
              <a:t>.</a:t>
            </a:r>
            <a:endParaRPr lang="es-CO" altLang="es-ES_tradnl">
              <a:ea typeface="ＭＳ Ｐゴシック" charset="-128"/>
            </a:endParaRPr>
          </a:p>
          <a:p>
            <a:r>
              <a:rPr lang="es-CO" altLang="es-ES_tradnl" dirty="0">
                <a:ea typeface="ＭＳ Ｐゴシック" charset="-128"/>
              </a:rPr>
              <a:t>- Antecedentes.</a:t>
            </a:r>
          </a:p>
          <a:p>
            <a:r>
              <a:rPr lang="es-CO" altLang="es-ES_tradnl" dirty="0">
                <a:ea typeface="ＭＳ Ｐゴシック" charset="-128"/>
              </a:rPr>
              <a:t>- Alcance de los arts. 30 y 53.</a:t>
            </a:r>
          </a:p>
        </p:txBody>
      </p:sp>
      <p:sp>
        <p:nvSpPr>
          <p:cNvPr id="23565" name="Rectangle 23564">
            <a:extLst>
              <a:ext uri="{FF2B5EF4-FFF2-40B4-BE49-F238E27FC236}">
                <a16:creationId xmlns:a16="http://schemas.microsoft.com/office/drawing/2014/main" id="{A72CA9B9-8D14-4AF2-934E-21FE4A339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6122584"/>
            <a:ext cx="9143772" cy="735415"/>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Tree>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24583" name="Rectangle 24582">
            <a:extLst>
              <a:ext uri="{FF2B5EF4-FFF2-40B4-BE49-F238E27FC236}">
                <a16:creationId xmlns:a16="http://schemas.microsoft.com/office/drawing/2014/main" id="{A5B0BB24-CF19-4E6C-AFC4-A0F18438D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571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4585" name="Rectangle 24584">
            <a:extLst>
              <a:ext uri="{FF2B5EF4-FFF2-40B4-BE49-F238E27FC236}">
                <a16:creationId xmlns:a16="http://schemas.microsoft.com/office/drawing/2014/main" id="{3438CEF5-63E3-4928-9F1C-395224D24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3" y="0"/>
            <a:ext cx="9146155" cy="6122584"/>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577" name="Title 1"/>
          <p:cNvSpPr>
            <a:spLocks noGrp="1"/>
          </p:cNvSpPr>
          <p:nvPr>
            <p:ph type="title"/>
          </p:nvPr>
        </p:nvSpPr>
        <p:spPr>
          <a:xfrm>
            <a:off x="1088684" y="1040302"/>
            <a:ext cx="7202456" cy="1020229"/>
          </a:xfrm>
        </p:spPr>
        <p:txBody>
          <a:bodyPr>
            <a:normAutofit/>
          </a:bodyPr>
          <a:lstStyle/>
          <a:p>
            <a:r>
              <a:rPr lang="es-CO" altLang="es-ES_tradnl" dirty="0">
                <a:ea typeface="ＭＳ Ｐゴシック" charset="-128"/>
              </a:rPr>
              <a:t>EL CONTRATO DE COMPRAVENTA</a:t>
            </a:r>
            <a:endParaRPr lang="es-CO" altLang="es-ES_tradnl">
              <a:ea typeface="ＭＳ Ｐゴシック" charset="-128"/>
            </a:endParaRPr>
          </a:p>
        </p:txBody>
      </p:sp>
      <p:cxnSp>
        <p:nvCxnSpPr>
          <p:cNvPr id="24587" name="Straight Connector 24586">
            <a:extLst>
              <a:ext uri="{FF2B5EF4-FFF2-40B4-BE49-F238E27FC236}">
                <a16:creationId xmlns:a16="http://schemas.microsoft.com/office/drawing/2014/main" id="{F328CB6C-F677-4C0B-9EE8-4D1C44DDF8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2742" y="2081620"/>
            <a:ext cx="718649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4578" name="Content Placeholder 2"/>
          <p:cNvSpPr>
            <a:spLocks noGrp="1"/>
          </p:cNvSpPr>
          <p:nvPr>
            <p:ph idx="1"/>
          </p:nvPr>
        </p:nvSpPr>
        <p:spPr>
          <a:xfrm>
            <a:off x="1088685" y="2355536"/>
            <a:ext cx="7077303" cy="3215530"/>
          </a:xfrm>
        </p:spPr>
        <p:txBody>
          <a:bodyPr>
            <a:normAutofit/>
          </a:bodyPr>
          <a:lstStyle/>
          <a:p>
            <a:pPr>
              <a:lnSpc>
                <a:spcPct val="110000"/>
              </a:lnSpc>
            </a:pPr>
            <a:r>
              <a:rPr lang="es-CO" altLang="es-ES_tradnl" b="1" dirty="0">
                <a:ea typeface="ＭＳ Ｐゴシック" charset="-128"/>
              </a:rPr>
              <a:t>Principales características:</a:t>
            </a:r>
            <a:endParaRPr lang="es-CO" altLang="es-ES_tradnl" b="1">
              <a:ea typeface="ＭＳ Ｐゴシック" charset="-128"/>
            </a:endParaRPr>
          </a:p>
          <a:p>
            <a:pPr>
              <a:lnSpc>
                <a:spcPct val="110000"/>
              </a:lnSpc>
              <a:buFont typeface="Arial" charset="0"/>
              <a:buNone/>
            </a:pPr>
            <a:r>
              <a:rPr lang="es-CO" altLang="es-ES_tradnl" dirty="0">
                <a:ea typeface="ＭＳ Ｐゴシック" charset="-128"/>
              </a:rPr>
              <a:t>    - Bilateral</a:t>
            </a:r>
            <a:endParaRPr lang="es-CO" altLang="es-ES_tradnl">
              <a:ea typeface="ＭＳ Ｐゴシック" charset="-128"/>
            </a:endParaRPr>
          </a:p>
          <a:p>
            <a:pPr>
              <a:lnSpc>
                <a:spcPct val="110000"/>
              </a:lnSpc>
              <a:buFont typeface="Arial" charset="0"/>
              <a:buNone/>
            </a:pPr>
            <a:r>
              <a:rPr lang="es-CO" altLang="es-ES_tradnl" dirty="0">
                <a:ea typeface="ＭＳ Ｐゴシック" charset="-128"/>
              </a:rPr>
              <a:t>    - Oneroso</a:t>
            </a:r>
            <a:endParaRPr lang="es-CO" altLang="es-ES_tradnl">
              <a:ea typeface="ＭＳ Ｐゴシック" charset="-128"/>
            </a:endParaRPr>
          </a:p>
          <a:p>
            <a:pPr>
              <a:lnSpc>
                <a:spcPct val="110000"/>
              </a:lnSpc>
              <a:buFont typeface="Arial" charset="0"/>
              <a:buNone/>
            </a:pPr>
            <a:r>
              <a:rPr lang="es-CO" altLang="es-ES_tradnl" dirty="0">
                <a:ea typeface="ＭＳ Ｐゴシック" charset="-128"/>
              </a:rPr>
              <a:t>    - Conmutativo, eventualmente aleatorio</a:t>
            </a:r>
            <a:endParaRPr lang="es-CO" altLang="es-ES_tradnl">
              <a:ea typeface="ＭＳ Ｐゴシック" charset="-128"/>
            </a:endParaRPr>
          </a:p>
          <a:p>
            <a:pPr>
              <a:lnSpc>
                <a:spcPct val="110000"/>
              </a:lnSpc>
              <a:buFont typeface="Arial" charset="0"/>
              <a:buNone/>
            </a:pPr>
            <a:r>
              <a:rPr lang="es-CO" altLang="es-ES_tradnl" dirty="0">
                <a:ea typeface="ＭＳ Ｐゴシック" charset="-128"/>
              </a:rPr>
              <a:t>    - Consensual por regla general. Eventualmente solemne. Art. 1857 C.C.</a:t>
            </a:r>
            <a:endParaRPr lang="es-CO" altLang="es-ES_tradnl">
              <a:ea typeface="ＭＳ Ｐゴシック" charset="-128"/>
            </a:endParaRPr>
          </a:p>
          <a:p>
            <a:pPr>
              <a:lnSpc>
                <a:spcPct val="110000"/>
              </a:lnSpc>
              <a:buFont typeface="Arial" charset="0"/>
              <a:buNone/>
            </a:pPr>
            <a:r>
              <a:rPr lang="es-CO" altLang="es-ES_tradnl" dirty="0">
                <a:ea typeface="ＭＳ Ｐゴシック" charset="-128"/>
              </a:rPr>
              <a:t>    - Ejecución instantánea.</a:t>
            </a:r>
            <a:endParaRPr lang="es-CO" altLang="es-ES_tradnl">
              <a:ea typeface="ＭＳ Ｐゴシック" charset="-128"/>
            </a:endParaRPr>
          </a:p>
          <a:p>
            <a:pPr>
              <a:lnSpc>
                <a:spcPct val="110000"/>
              </a:lnSpc>
              <a:buFont typeface="Arial" charset="0"/>
              <a:buNone/>
            </a:pPr>
            <a:endParaRPr lang="es-CO" altLang="es-ES_tradnl">
              <a:ea typeface="ＭＳ Ｐゴシック" charset="-128"/>
            </a:endParaRPr>
          </a:p>
        </p:txBody>
      </p:sp>
      <p:sp>
        <p:nvSpPr>
          <p:cNvPr id="24589" name="Rectangle 24588">
            <a:extLst>
              <a:ext uri="{FF2B5EF4-FFF2-40B4-BE49-F238E27FC236}">
                <a16:creationId xmlns:a16="http://schemas.microsoft.com/office/drawing/2014/main" id="{A72CA9B9-8D14-4AF2-934E-21FE4A339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6122584"/>
            <a:ext cx="9143772" cy="735415"/>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Tree>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25607" name="Rectangle 25606">
            <a:extLst>
              <a:ext uri="{FF2B5EF4-FFF2-40B4-BE49-F238E27FC236}">
                <a16:creationId xmlns:a16="http://schemas.microsoft.com/office/drawing/2014/main" id="{A5B0BB24-CF19-4E6C-AFC4-A0F18438D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571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5609" name="Rectangle 25608">
            <a:extLst>
              <a:ext uri="{FF2B5EF4-FFF2-40B4-BE49-F238E27FC236}">
                <a16:creationId xmlns:a16="http://schemas.microsoft.com/office/drawing/2014/main" id="{3438CEF5-63E3-4928-9F1C-395224D24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3" y="0"/>
            <a:ext cx="9146155" cy="6122584"/>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601" name="Title 1"/>
          <p:cNvSpPr>
            <a:spLocks noGrp="1"/>
          </p:cNvSpPr>
          <p:nvPr>
            <p:ph type="title"/>
          </p:nvPr>
        </p:nvSpPr>
        <p:spPr>
          <a:xfrm>
            <a:off x="1088684" y="1040302"/>
            <a:ext cx="7202456" cy="1020229"/>
          </a:xfrm>
        </p:spPr>
        <p:txBody>
          <a:bodyPr>
            <a:normAutofit/>
          </a:bodyPr>
          <a:lstStyle/>
          <a:p>
            <a:r>
              <a:rPr lang="es-CO" altLang="es-ES_tradnl" dirty="0">
                <a:ea typeface="ＭＳ Ｐゴシック" charset="-128"/>
              </a:rPr>
              <a:t>LA PERFECCIÓN DEL CONTRATO DE VENTA</a:t>
            </a:r>
            <a:endParaRPr lang="es-CO" altLang="es-ES_tradnl">
              <a:ea typeface="ＭＳ Ｐゴシック" charset="-128"/>
            </a:endParaRPr>
          </a:p>
        </p:txBody>
      </p:sp>
      <p:cxnSp>
        <p:nvCxnSpPr>
          <p:cNvPr id="25611" name="Straight Connector 25610">
            <a:extLst>
              <a:ext uri="{FF2B5EF4-FFF2-40B4-BE49-F238E27FC236}">
                <a16:creationId xmlns:a16="http://schemas.microsoft.com/office/drawing/2014/main" id="{F328CB6C-F677-4C0B-9EE8-4D1C44DDF8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2742" y="2081620"/>
            <a:ext cx="718649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5602" name="Content Placeholder 2"/>
          <p:cNvSpPr>
            <a:spLocks noGrp="1"/>
          </p:cNvSpPr>
          <p:nvPr>
            <p:ph idx="1"/>
          </p:nvPr>
        </p:nvSpPr>
        <p:spPr>
          <a:xfrm>
            <a:off x="1088685" y="2355536"/>
            <a:ext cx="7077303" cy="3215530"/>
          </a:xfrm>
        </p:spPr>
        <p:txBody>
          <a:bodyPr>
            <a:normAutofit/>
          </a:bodyPr>
          <a:lstStyle/>
          <a:p>
            <a:pPr marL="0" indent="0">
              <a:buNone/>
            </a:pPr>
            <a:endParaRPr lang="es-CO" altLang="es-ES_tradnl" dirty="0">
              <a:ea typeface="ＭＳ Ｐゴシック" charset="-128"/>
            </a:endParaRPr>
          </a:p>
          <a:p>
            <a:pPr>
              <a:buFont typeface="Arial" charset="0"/>
              <a:buNone/>
            </a:pPr>
            <a:r>
              <a:rPr lang="es-CO" altLang="es-ES_tradnl" b="1" i="1">
                <a:ea typeface="ＭＳ Ｐゴシック" charset="-128"/>
              </a:rPr>
              <a:t>Distinción entre la perfección del contrato y la perfección de la tradición en el Derecho Civil y Comercial en Colombia</a:t>
            </a:r>
          </a:p>
          <a:p>
            <a:pPr>
              <a:buFont typeface="Arial" charset="0"/>
              <a:buNone/>
            </a:pPr>
            <a:endParaRPr lang="es-CO" altLang="es-ES_tradnl" dirty="0">
              <a:ea typeface="ＭＳ Ｐゴシック" charset="-128"/>
            </a:endParaRPr>
          </a:p>
        </p:txBody>
      </p:sp>
      <p:sp>
        <p:nvSpPr>
          <p:cNvPr id="25613" name="Rectangle 25612">
            <a:extLst>
              <a:ext uri="{FF2B5EF4-FFF2-40B4-BE49-F238E27FC236}">
                <a16:creationId xmlns:a16="http://schemas.microsoft.com/office/drawing/2014/main" id="{A72CA9B9-8D14-4AF2-934E-21FE4A339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6122584"/>
            <a:ext cx="9143772" cy="735415"/>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Tree>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457200" y="274638"/>
            <a:ext cx="8229600" cy="82550"/>
          </a:xfrm>
        </p:spPr>
        <p:txBody>
          <a:bodyPr>
            <a:normAutofit fontScale="90000"/>
          </a:bodyPr>
          <a:lstStyle/>
          <a:p>
            <a:endParaRPr lang="es-CL" altLang="es-ES_tradnl">
              <a:ea typeface="ＭＳ Ｐゴシック" charset="-128"/>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54789120"/>
              </p:ext>
            </p:extLst>
          </p:nvPr>
        </p:nvGraphicFramePr>
        <p:xfrm>
          <a:off x="0" y="0"/>
          <a:ext cx="9144000" cy="7048500"/>
        </p:xfrm>
        <a:graphic>
          <a:graphicData uri="http://schemas.openxmlformats.org/drawingml/2006/table">
            <a:tbl>
              <a:tblPr/>
              <a:tblGrid>
                <a:gridCol w="1928813">
                  <a:extLst>
                    <a:ext uri="{9D8B030D-6E8A-4147-A177-3AD203B41FA5}">
                      <a16:colId xmlns:a16="http://schemas.microsoft.com/office/drawing/2014/main" val="20000"/>
                    </a:ext>
                  </a:extLst>
                </a:gridCol>
                <a:gridCol w="2571750">
                  <a:extLst>
                    <a:ext uri="{9D8B030D-6E8A-4147-A177-3AD203B41FA5}">
                      <a16:colId xmlns:a16="http://schemas.microsoft.com/office/drawing/2014/main" val="20001"/>
                    </a:ext>
                  </a:extLst>
                </a:gridCol>
                <a:gridCol w="3286125">
                  <a:extLst>
                    <a:ext uri="{9D8B030D-6E8A-4147-A177-3AD203B41FA5}">
                      <a16:colId xmlns:a16="http://schemas.microsoft.com/office/drawing/2014/main" val="20002"/>
                    </a:ext>
                  </a:extLst>
                </a:gridCol>
                <a:gridCol w="1357312">
                  <a:extLst>
                    <a:ext uri="{9D8B030D-6E8A-4147-A177-3AD203B41FA5}">
                      <a16:colId xmlns:a16="http://schemas.microsoft.com/office/drawing/2014/main" val="20003"/>
                    </a:ext>
                  </a:extLst>
                </a:gridCol>
              </a:tblGrid>
              <a:tr h="714375">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_tradnl" sz="1800" b="1" i="0" u="none" strike="noStrike" cap="none" normalizeH="0" baseline="0">
                        <a:ln>
                          <a:noFill/>
                        </a:ln>
                        <a:solidFill>
                          <a:srgbClr val="FFFFFF"/>
                        </a:solidFill>
                        <a:effectLst/>
                        <a:latin typeface="Calibri" charset="0"/>
                        <a:ea typeface="ＭＳ Ｐゴシック" charset="-128"/>
                      </a:endParaRP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FFFFFF"/>
                          </a:solidFill>
                          <a:effectLst/>
                          <a:latin typeface="Calibri" charset="0"/>
                          <a:ea typeface="ＭＳ Ｐゴシック" charset="-128"/>
                        </a:rPr>
                        <a:t>CIVIL</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FFFFFF"/>
                          </a:solidFill>
                          <a:effectLst/>
                          <a:latin typeface="Calibri" charset="0"/>
                          <a:ea typeface="ＭＳ Ｐゴシック" charset="-128"/>
                        </a:rPr>
                        <a:t>COMERCIAL</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FFFFFF"/>
                          </a:solidFill>
                          <a:effectLst/>
                          <a:latin typeface="Calibri" charset="0"/>
                          <a:ea typeface="ＭＳ Ｐゴシック" charset="-128"/>
                        </a:rPr>
                        <a:t>INTERNA-</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FFFFFF"/>
                          </a:solidFill>
                          <a:effectLst/>
                          <a:latin typeface="Calibri" charset="0"/>
                          <a:ea typeface="ＭＳ Ｐゴシック" charset="-128"/>
                        </a:rPr>
                        <a:t>CIONAL</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286000">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CO" altLang="es-ES_tradnl" sz="1800" b="1" i="0" u="none" strike="noStrike" cap="none" normalizeH="0" baseline="0">
                        <a:ln>
                          <a:noFill/>
                        </a:ln>
                        <a:solidFill>
                          <a:srgbClr val="000000"/>
                        </a:solidFill>
                        <a:effectLst/>
                        <a:latin typeface="Calibri"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CO" altLang="es-ES_tradnl" sz="1800" b="1" i="0" u="none" strike="noStrike" cap="none" normalizeH="0" baseline="0">
                        <a:ln>
                          <a:noFill/>
                        </a:ln>
                        <a:solidFill>
                          <a:srgbClr val="000000"/>
                        </a:solidFill>
                        <a:effectLst/>
                        <a:latin typeface="Calibri" charset="0"/>
                        <a:ea typeface="ＭＳ Ｐゴシック"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000000"/>
                          </a:solidFill>
                          <a:effectLst/>
                          <a:latin typeface="Calibri" charset="0"/>
                          <a:ea typeface="ＭＳ Ｐゴシック" charset="-128"/>
                        </a:rPr>
                        <a:t>PERFECCIÓN DEL CONTRATO</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000000"/>
                          </a:solidFill>
                          <a:effectLst/>
                          <a:latin typeface="Calibri" charset="0"/>
                          <a:ea typeface="ＭＳ Ｐゴシック" charset="-128"/>
                        </a:rPr>
                        <a:t>CONSENSUAL.</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CO" altLang="es-ES_tradnl" sz="1800" b="1" i="0" u="none" strike="noStrike" cap="none" normalizeH="0" baseline="0">
                        <a:ln>
                          <a:noFill/>
                        </a:ln>
                        <a:solidFill>
                          <a:srgbClr val="000000"/>
                        </a:solidFill>
                        <a:effectLst/>
                        <a:latin typeface="Calibri"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CO" altLang="es-ES_tradnl" sz="1800" b="1" i="0" u="none" strike="noStrike" cap="none" normalizeH="0" baseline="0">
                        <a:ln>
                          <a:noFill/>
                        </a:ln>
                        <a:solidFill>
                          <a:srgbClr val="000000"/>
                        </a:solidFill>
                        <a:effectLst/>
                        <a:latin typeface="Calibri"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000000"/>
                          </a:solidFill>
                          <a:effectLst/>
                          <a:latin typeface="Calibri" charset="0"/>
                          <a:ea typeface="ＭＳ Ｐゴシック" charset="-128"/>
                        </a:rPr>
                        <a:t>SOLEMNE:</a:t>
                      </a:r>
                      <a:r>
                        <a:rPr kumimoji="0" lang="es-CO" altLang="es-ES_tradnl" sz="1800" b="0" i="0" u="none" strike="noStrike" cap="none" normalizeH="0" baseline="0">
                          <a:ln>
                            <a:noFill/>
                          </a:ln>
                          <a:solidFill>
                            <a:srgbClr val="000000"/>
                          </a:solidFill>
                          <a:effectLst/>
                          <a:latin typeface="Calibri" charset="0"/>
                          <a:ea typeface="ＭＳ Ｐゴシック" charset="-128"/>
                        </a:rPr>
                        <a:t> casos del 1857.</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dirty="0">
                          <a:ln>
                            <a:noFill/>
                          </a:ln>
                          <a:solidFill>
                            <a:srgbClr val="000000"/>
                          </a:solidFill>
                          <a:effectLst/>
                          <a:latin typeface="Calibri" charset="0"/>
                          <a:ea typeface="ＭＳ Ｐゴシック" charset="-128"/>
                        </a:rPr>
                        <a:t>CONSENSUAL.</a:t>
                      </a:r>
                    </a:p>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1" i="1" u="none" strike="noStrike" cap="none" normalizeH="0" baseline="0" dirty="0">
                          <a:ln>
                            <a:noFill/>
                          </a:ln>
                          <a:solidFill>
                            <a:srgbClr val="000000"/>
                          </a:solidFill>
                          <a:effectLst/>
                          <a:latin typeface="Calibri" charset="0"/>
                          <a:ea typeface="ＭＳ Ｐゴシック" charset="-128"/>
                        </a:rPr>
                        <a:t>¿Es consensual la venta de inmuebles?.  </a:t>
                      </a:r>
                    </a:p>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dirty="0">
                          <a:ln>
                            <a:noFill/>
                          </a:ln>
                          <a:solidFill>
                            <a:srgbClr val="000000"/>
                          </a:solidFill>
                          <a:effectLst/>
                          <a:latin typeface="Calibri" charset="0"/>
                          <a:ea typeface="ＭＳ Ｐゴシック" charset="-128"/>
                        </a:rPr>
                        <a:t>SOLEMNE: </a:t>
                      </a:r>
                      <a:r>
                        <a:rPr kumimoji="0" lang="es-CO" altLang="es-ES_tradnl" sz="1800" b="0" i="0" u="none" strike="noStrike" cap="none" normalizeH="0" baseline="0" dirty="0">
                          <a:ln>
                            <a:noFill/>
                          </a:ln>
                          <a:solidFill>
                            <a:srgbClr val="000000"/>
                          </a:solidFill>
                          <a:effectLst/>
                          <a:latin typeface="Calibri" charset="0"/>
                          <a:ea typeface="ＭＳ Ｐゴシック" charset="-128"/>
                        </a:rPr>
                        <a:t>Dc. </a:t>
                      </a:r>
                      <a:r>
                        <a:rPr kumimoji="0" lang="es-CO" altLang="es-ES_tradnl" sz="1800" b="0" i="0" u="none" strike="noStrike" cap="none" normalizeH="0" baseline="0">
                          <a:ln>
                            <a:noFill/>
                          </a:ln>
                          <a:solidFill>
                            <a:srgbClr val="000000"/>
                          </a:solidFill>
                          <a:effectLst/>
                          <a:latin typeface="Calibri" charset="0"/>
                          <a:ea typeface="ＭＳ Ｐゴシック" charset="-128"/>
                        </a:rPr>
                        <a:t>960 1970 art. </a:t>
                      </a:r>
                      <a:r>
                        <a:rPr kumimoji="0" lang="es-CO" altLang="es-ES_tradnl" sz="1800" b="0" i="0" u="none" strike="noStrike" cap="none" normalizeH="0" baseline="0" dirty="0">
                          <a:ln>
                            <a:noFill/>
                          </a:ln>
                          <a:solidFill>
                            <a:srgbClr val="000000"/>
                          </a:solidFill>
                          <a:effectLst/>
                          <a:latin typeface="Calibri" charset="0"/>
                          <a:ea typeface="ＭＳ Ｐゴシック" charset="-128"/>
                        </a:rPr>
                        <a:t>12. (Estatuto del notariado)</a:t>
                      </a:r>
                    </a:p>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dirty="0">
                          <a:ln>
                            <a:noFill/>
                          </a:ln>
                          <a:solidFill>
                            <a:srgbClr val="000000"/>
                          </a:solidFill>
                          <a:effectLst/>
                          <a:latin typeface="Calibri" charset="0"/>
                          <a:ea typeface="ＭＳ Ｐゴシック" charset="-128"/>
                        </a:rPr>
                        <a:t>Ventas especiales</a:t>
                      </a:r>
                      <a:r>
                        <a:rPr kumimoji="0" lang="es-CO" altLang="es-ES_tradnl" sz="1800" b="0" i="0" u="none" strike="noStrike" cap="none" normalizeH="0" baseline="0" dirty="0">
                          <a:ln>
                            <a:noFill/>
                          </a:ln>
                          <a:solidFill>
                            <a:srgbClr val="000000"/>
                          </a:solidFill>
                          <a:effectLst/>
                          <a:latin typeface="Calibri" charset="0"/>
                          <a:ea typeface="ＭＳ Ｐゴシック" charset="-128"/>
                        </a:rPr>
                        <a:t>: Establecimiento: 526 C.Co. / Naves: 1427C. Co.</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0" i="0" u="none" strike="noStrike" cap="none" normalizeH="0" baseline="0">
                          <a:ln>
                            <a:noFill/>
                          </a:ln>
                          <a:solidFill>
                            <a:srgbClr val="000000"/>
                          </a:solidFill>
                          <a:effectLst/>
                          <a:latin typeface="Calibri" charset="0"/>
                          <a:ea typeface="ＭＳ Ｐゴシック" charset="-128"/>
                        </a:rPr>
                        <a:t>Consensual</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2343150">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s-CO" altLang="es-ES_tradnl" sz="1800" b="1" i="0" u="none" strike="noStrike" cap="none" normalizeH="0" baseline="0">
                        <a:ln>
                          <a:noFill/>
                        </a:ln>
                        <a:solidFill>
                          <a:srgbClr val="000000"/>
                        </a:solidFill>
                        <a:effectLst/>
                        <a:latin typeface="Calibri" charset="0"/>
                        <a:ea typeface="ＭＳ Ｐゴシック" charset="-128"/>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s-CO" altLang="es-ES_tradnl" sz="1800" b="1" i="0" u="none" strike="noStrike" cap="none" normalizeH="0" baseline="0">
                        <a:ln>
                          <a:noFill/>
                        </a:ln>
                        <a:solidFill>
                          <a:srgbClr val="000000"/>
                        </a:solidFill>
                        <a:effectLst/>
                        <a:latin typeface="Calibri" charset="0"/>
                        <a:ea typeface="ＭＳ Ｐゴシック" charset="-128"/>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000000"/>
                          </a:solidFill>
                          <a:effectLst/>
                          <a:latin typeface="Calibri" charset="0"/>
                          <a:ea typeface="ＭＳ Ｐゴシック" charset="-128"/>
                        </a:rPr>
                        <a:t>PERFECCIÓN DE LA TRADICIÓN. Art. 740 y sigs. C.C. </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000000"/>
                          </a:solidFill>
                          <a:effectLst/>
                          <a:latin typeface="Calibri" charset="0"/>
                          <a:ea typeface="ＭＳ Ｐゴシック" charset="-128"/>
                        </a:rPr>
                        <a:t>MUEBLES</a:t>
                      </a:r>
                      <a:r>
                        <a:rPr kumimoji="0" lang="es-CO" altLang="es-ES_tradnl" sz="1800" b="0" i="0" u="none" strike="noStrike" cap="none" normalizeH="0" baseline="0">
                          <a:ln>
                            <a:noFill/>
                          </a:ln>
                          <a:solidFill>
                            <a:srgbClr val="000000"/>
                          </a:solidFill>
                          <a:effectLst/>
                          <a:latin typeface="Calibri" charset="0"/>
                          <a:ea typeface="ＭＳ Ｐゴシック" charset="-128"/>
                        </a:rPr>
                        <a:t>: Entrega. Art. 754 C.C.</a:t>
                      </a:r>
                    </a:p>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000000"/>
                          </a:solidFill>
                          <a:effectLst/>
                          <a:latin typeface="Calibri" charset="0"/>
                          <a:ea typeface="ＭＳ Ｐゴシック" charset="-128"/>
                        </a:rPr>
                        <a:t>INMUEBLES</a:t>
                      </a:r>
                      <a:r>
                        <a:rPr kumimoji="0" lang="es-CO" altLang="es-ES_tradnl" sz="1800" b="0" i="0" u="none" strike="noStrike" cap="none" normalizeH="0" baseline="0">
                          <a:ln>
                            <a:noFill/>
                          </a:ln>
                          <a:solidFill>
                            <a:srgbClr val="000000"/>
                          </a:solidFill>
                          <a:effectLst/>
                          <a:latin typeface="Calibri" charset="0"/>
                          <a:ea typeface="ＭＳ Ｐゴシック" charset="-128"/>
                        </a:rPr>
                        <a:t>: Inscripción del título en el registro de instrumentos públicos. Art. 756 C.C. </a:t>
                      </a:r>
                    </a:p>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0" i="0" u="none" strike="noStrike" cap="none" normalizeH="0" baseline="0">
                          <a:ln>
                            <a:noFill/>
                          </a:ln>
                          <a:solidFill>
                            <a:srgbClr val="000000"/>
                          </a:solidFill>
                          <a:effectLst/>
                          <a:latin typeface="Calibri" charset="0"/>
                          <a:ea typeface="ＭＳ Ｐゴシック" charset="-128"/>
                        </a:rPr>
                        <a:t>Automotores: Art. 47 L. 769 2002.</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000000"/>
                          </a:solidFill>
                          <a:effectLst/>
                          <a:latin typeface="Calibri" charset="0"/>
                          <a:ea typeface="ＭＳ Ｐゴシック" charset="-128"/>
                        </a:rPr>
                        <a:t>MUEBLES</a:t>
                      </a:r>
                      <a:r>
                        <a:rPr kumimoji="0" lang="es-CO" altLang="es-ES_tradnl" sz="1800" b="0" i="0" u="none" strike="noStrike" cap="none" normalizeH="0" baseline="0">
                          <a:ln>
                            <a:noFill/>
                          </a:ln>
                          <a:solidFill>
                            <a:srgbClr val="000000"/>
                          </a:solidFill>
                          <a:effectLst/>
                          <a:latin typeface="Calibri" charset="0"/>
                          <a:ea typeface="ＭＳ Ｐゴシック" charset="-128"/>
                        </a:rPr>
                        <a:t>: Entrega.</a:t>
                      </a:r>
                    </a:p>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000000"/>
                          </a:solidFill>
                          <a:effectLst/>
                          <a:latin typeface="Calibri" charset="0"/>
                          <a:ea typeface="ＭＳ Ｐゴシック" charset="-128"/>
                        </a:rPr>
                        <a:t>INMUEBLES</a:t>
                      </a:r>
                      <a:r>
                        <a:rPr kumimoji="0" lang="es-CO" altLang="es-ES_tradnl" sz="1800" b="0" i="0" u="none" strike="noStrike" cap="none" normalizeH="0" baseline="0">
                          <a:ln>
                            <a:noFill/>
                          </a:ln>
                          <a:solidFill>
                            <a:srgbClr val="000000"/>
                          </a:solidFill>
                          <a:effectLst/>
                          <a:latin typeface="Calibri" charset="0"/>
                          <a:ea typeface="ＭＳ Ｐゴシック" charset="-128"/>
                        </a:rPr>
                        <a:t>:  Art. 922:</a:t>
                      </a:r>
                    </a:p>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0" i="0" u="none" strike="noStrike" cap="none" normalizeH="0" baseline="0">
                          <a:ln>
                            <a:noFill/>
                          </a:ln>
                          <a:solidFill>
                            <a:srgbClr val="000000"/>
                          </a:solidFill>
                          <a:effectLst/>
                          <a:latin typeface="Calibri" charset="0"/>
                          <a:ea typeface="ＭＳ Ｐゴシック" charset="-128"/>
                        </a:rPr>
                        <a:t>Inscripción del título más entrega material.</a:t>
                      </a:r>
                    </a:p>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000000"/>
                          </a:solidFill>
                          <a:effectLst/>
                          <a:latin typeface="Calibri" charset="0"/>
                          <a:ea typeface="ＭＳ Ｐゴシック" charset="-128"/>
                        </a:rPr>
                        <a:t>Vehículos automotores</a:t>
                      </a:r>
                      <a:r>
                        <a:rPr kumimoji="0" lang="es-CO" altLang="es-ES_tradnl" sz="1800" b="0" i="0" u="none" strike="noStrike" cap="none" normalizeH="0" baseline="0">
                          <a:ln>
                            <a:noFill/>
                          </a:ln>
                          <a:solidFill>
                            <a:srgbClr val="000000"/>
                          </a:solidFill>
                          <a:effectLst/>
                          <a:latin typeface="Calibri" charset="0"/>
                          <a:ea typeface="ＭＳ Ｐゴシック" charset="-128"/>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0" i="0" u="none" strike="noStrike" cap="none" normalizeH="0" baseline="0">
                          <a:ln>
                            <a:noFill/>
                          </a:ln>
                          <a:solidFill>
                            <a:srgbClr val="000000"/>
                          </a:solidFill>
                          <a:effectLst/>
                          <a:latin typeface="Calibri" charset="0"/>
                          <a:ea typeface="ＭＳ Ｐゴシック" charset="-128"/>
                        </a:rPr>
                        <a:t>Par. 922 C. Co. </a:t>
                      </a:r>
                    </a:p>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000000"/>
                          </a:solidFill>
                          <a:effectLst/>
                          <a:latin typeface="Calibri" charset="0"/>
                          <a:ea typeface="ＭＳ Ｐゴシック" charset="-128"/>
                        </a:rPr>
                        <a:t>Establecimientos</a:t>
                      </a:r>
                      <a:r>
                        <a:rPr kumimoji="0" lang="es-CO" altLang="es-ES_tradnl" sz="1800" b="0" i="0" u="none" strike="noStrike" cap="none" normalizeH="0" baseline="0">
                          <a:ln>
                            <a:noFill/>
                          </a:ln>
                          <a:solidFill>
                            <a:srgbClr val="000000"/>
                          </a:solidFill>
                          <a:effectLst/>
                          <a:latin typeface="Calibri" charset="0"/>
                          <a:ea typeface="ＭＳ Ｐゴシック" charset="-128"/>
                        </a:rPr>
                        <a:t>: según los bienes que lo compongan.</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0" i="0" u="none" strike="noStrike" cap="none" normalizeH="0" baseline="0">
                          <a:ln>
                            <a:noFill/>
                          </a:ln>
                          <a:solidFill>
                            <a:srgbClr val="000000"/>
                          </a:solidFill>
                          <a:effectLst/>
                          <a:latin typeface="Calibri" charset="0"/>
                          <a:ea typeface="ＭＳ Ｐゴシック" charset="-128"/>
                        </a:rPr>
                        <a:t>ART. 4.  C.V. 1980. </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1704975">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CO" altLang="es-ES_tradnl" sz="1800" b="1" i="0" u="none" strike="noStrike" cap="none" normalizeH="0" baseline="0">
                        <a:ln>
                          <a:noFill/>
                        </a:ln>
                        <a:solidFill>
                          <a:srgbClr val="000000"/>
                        </a:solidFill>
                        <a:effectLst/>
                        <a:latin typeface="Calibri"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600" b="1" i="0" u="none" strike="noStrike" cap="none" normalizeH="0" baseline="0">
                          <a:ln>
                            <a:noFill/>
                          </a:ln>
                          <a:solidFill>
                            <a:srgbClr val="000000"/>
                          </a:solidFill>
                          <a:effectLst/>
                          <a:latin typeface="Calibri" charset="0"/>
                          <a:ea typeface="ＭＳ Ｐゴシック" charset="-128"/>
                        </a:rPr>
                        <a:t>INCUMPLIMIENTO</a:t>
                      </a:r>
                    </a:p>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000000"/>
                          </a:solidFill>
                          <a:effectLst/>
                          <a:latin typeface="Calibri" charset="0"/>
                          <a:ea typeface="ＭＳ Ｐゴシック" charset="-128"/>
                        </a:rPr>
                        <a:t>Remisión a las reglas procesales</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000000"/>
                          </a:solidFill>
                          <a:effectLst/>
                          <a:latin typeface="Calibri" charset="0"/>
                          <a:ea typeface="ＭＳ Ｐゴシック" charset="-128"/>
                        </a:rPr>
                        <a:t>MUEBLES</a:t>
                      </a:r>
                      <a:r>
                        <a:rPr kumimoji="0" lang="es-CO" altLang="es-ES_tradnl" sz="1800" b="0" i="0" u="none" strike="noStrike" cap="none" normalizeH="0" baseline="0">
                          <a:ln>
                            <a:noFill/>
                          </a:ln>
                          <a:solidFill>
                            <a:srgbClr val="000000"/>
                          </a:solidFill>
                          <a:effectLst/>
                          <a:latin typeface="Calibri" charset="0"/>
                          <a:ea typeface="ＭＳ Ｐゴシック" charset="-128"/>
                        </a:rPr>
                        <a:t>:  ejecutivo obligación de dar:  426. CGP. </a:t>
                      </a:r>
                      <a:r>
                        <a:rPr kumimoji="0" lang="es-CO" altLang="es-ES_tradnl" sz="1600" b="0" i="0" u="none" strike="noStrike" cap="none" normalizeH="0" baseline="0">
                          <a:ln>
                            <a:noFill/>
                          </a:ln>
                          <a:solidFill>
                            <a:srgbClr val="000000"/>
                          </a:solidFill>
                          <a:effectLst/>
                          <a:latin typeface="Calibri" charset="0"/>
                          <a:ea typeface="ＭＳ Ｐゴシック" charset="-128"/>
                        </a:rPr>
                        <a:t>(Si hay título ejecut.)</a:t>
                      </a:r>
                    </a:p>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1" i="0" u="none" strike="noStrike" cap="none" normalizeH="0" baseline="0">
                          <a:ln>
                            <a:noFill/>
                          </a:ln>
                          <a:solidFill>
                            <a:srgbClr val="000000"/>
                          </a:solidFill>
                          <a:effectLst/>
                          <a:latin typeface="Calibri" charset="0"/>
                          <a:ea typeface="ＭＳ Ｐゴシック" charset="-128"/>
                        </a:rPr>
                        <a:t>INMUEBLES</a:t>
                      </a:r>
                      <a:r>
                        <a:rPr kumimoji="0" lang="es-CO" altLang="es-ES_tradnl" sz="1600" b="0" i="0" u="none" strike="noStrike" cap="none" normalizeH="0" baseline="0">
                          <a:ln>
                            <a:noFill/>
                          </a:ln>
                          <a:solidFill>
                            <a:srgbClr val="000000"/>
                          </a:solidFill>
                          <a:effectLst/>
                          <a:latin typeface="Calibri" charset="0"/>
                          <a:ea typeface="ＭＳ Ｐゴシック" charset="-128"/>
                        </a:rPr>
                        <a:t>: (Declarativo. Verbal. Abreviado entrega:  378. CGP)</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0" i="0" u="none" strike="noStrike" cap="none" normalizeH="0" baseline="0">
                          <a:ln>
                            <a:noFill/>
                          </a:ln>
                          <a:solidFill>
                            <a:srgbClr val="000000"/>
                          </a:solidFill>
                          <a:effectLst/>
                          <a:latin typeface="Calibri" charset="0"/>
                          <a:ea typeface="ＭＳ Ｐゴシック" charset="-128"/>
                        </a:rPr>
                        <a:t>Igual</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CO" altLang="es-ES_tradnl" sz="1800" b="0" i="0" u="none" strike="noStrike" cap="none" normalizeH="0" baseline="0">
                        <a:ln>
                          <a:noFill/>
                        </a:ln>
                        <a:solidFill>
                          <a:srgbClr val="000000"/>
                        </a:solidFill>
                        <a:effectLst/>
                        <a:latin typeface="Calibri"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s-CO" altLang="es-ES_tradnl" sz="1800" b="0" i="0" u="none" strike="noStrike" cap="none" normalizeH="0" baseline="0">
                        <a:ln>
                          <a:noFill/>
                        </a:ln>
                        <a:solidFill>
                          <a:srgbClr val="000000"/>
                        </a:solidFill>
                        <a:effectLst/>
                        <a:latin typeface="Calibri" charset="0"/>
                        <a:ea typeface="ＭＳ Ｐゴシック"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s-CO" altLang="es-ES_tradnl" sz="1800" b="0" i="0" u="none" strike="noStrike" cap="none" normalizeH="0" baseline="0">
                          <a:ln>
                            <a:noFill/>
                          </a:ln>
                          <a:solidFill>
                            <a:srgbClr val="000000"/>
                          </a:solidFill>
                          <a:effectLst/>
                          <a:latin typeface="Calibri" charset="0"/>
                          <a:ea typeface="ＭＳ Ｐゴシック" charset="-128"/>
                        </a:rPr>
                        <a:t>Igual.</a:t>
                      </a: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_tradnl" sz="1800" b="0" i="0" u="none" strike="noStrike" cap="none" normalizeH="0" baseline="0" dirty="0">
                        <a:ln>
                          <a:noFill/>
                        </a:ln>
                        <a:solidFill>
                          <a:srgbClr val="000000"/>
                        </a:solidFill>
                        <a:effectLst/>
                        <a:latin typeface="Calibri" charset="0"/>
                        <a:ea typeface="ＭＳ Ｐゴシック" charset="-128"/>
                      </a:endParaRPr>
                    </a:p>
                  </a:txBody>
                  <a:tcPr marT="45719" marB="45719"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27655" name="Rectangle 27654">
            <a:extLst>
              <a:ext uri="{FF2B5EF4-FFF2-40B4-BE49-F238E27FC236}">
                <a16:creationId xmlns:a16="http://schemas.microsoft.com/office/drawing/2014/main" id="{A5B0BB24-CF19-4E6C-AFC4-A0F18438D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571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7657" name="Rectangle 27656">
            <a:extLst>
              <a:ext uri="{FF2B5EF4-FFF2-40B4-BE49-F238E27FC236}">
                <a16:creationId xmlns:a16="http://schemas.microsoft.com/office/drawing/2014/main" id="{3438CEF5-63E3-4928-9F1C-395224D24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3" y="0"/>
            <a:ext cx="9146155" cy="6122584"/>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649" name="1 Título"/>
          <p:cNvSpPr>
            <a:spLocks noGrp="1"/>
          </p:cNvSpPr>
          <p:nvPr>
            <p:ph type="title"/>
          </p:nvPr>
        </p:nvSpPr>
        <p:spPr>
          <a:xfrm>
            <a:off x="1088684" y="1040302"/>
            <a:ext cx="7202456" cy="1020229"/>
          </a:xfrm>
        </p:spPr>
        <p:txBody>
          <a:bodyPr>
            <a:normAutofit/>
          </a:bodyPr>
          <a:lstStyle/>
          <a:p>
            <a:r>
              <a:rPr lang="es-CO" altLang="es-ES_tradnl" dirty="0">
                <a:ea typeface="ＭＳ Ｐゴシック" charset="-128"/>
              </a:rPr>
              <a:t>La venta de vehículos automotores</a:t>
            </a:r>
            <a:endParaRPr lang="es-CO" altLang="es-ES_tradnl">
              <a:ea typeface="ＭＳ Ｐゴシック" charset="-128"/>
            </a:endParaRPr>
          </a:p>
        </p:txBody>
      </p:sp>
      <p:cxnSp>
        <p:nvCxnSpPr>
          <p:cNvPr id="27659" name="Straight Connector 27658">
            <a:extLst>
              <a:ext uri="{FF2B5EF4-FFF2-40B4-BE49-F238E27FC236}">
                <a16:creationId xmlns:a16="http://schemas.microsoft.com/office/drawing/2014/main" id="{F328CB6C-F677-4C0B-9EE8-4D1C44DDF8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2742" y="2081620"/>
            <a:ext cx="718649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7650" name="2 Marcador de contenido"/>
          <p:cNvSpPr>
            <a:spLocks noGrp="1"/>
          </p:cNvSpPr>
          <p:nvPr>
            <p:ph idx="1"/>
          </p:nvPr>
        </p:nvSpPr>
        <p:spPr>
          <a:xfrm>
            <a:off x="1088685" y="2355536"/>
            <a:ext cx="7077303" cy="3215530"/>
          </a:xfrm>
        </p:spPr>
        <p:txBody>
          <a:bodyPr>
            <a:normAutofit/>
          </a:bodyPr>
          <a:lstStyle/>
          <a:p>
            <a:pPr>
              <a:lnSpc>
                <a:spcPct val="110000"/>
              </a:lnSpc>
            </a:pPr>
            <a:r>
              <a:rPr lang="es-CO" altLang="es-ES_tradnl" dirty="0">
                <a:ea typeface="ＭＳ Ｐゴシック" charset="-128"/>
              </a:rPr>
              <a:t>A) ¿</a:t>
            </a:r>
            <a:r>
              <a:rPr lang="es-CO" altLang="es-ES_tradnl" b="1" dirty="0">
                <a:ea typeface="ＭＳ Ｐゴシック" charset="-128"/>
              </a:rPr>
              <a:t>Es consensual o solemne</a:t>
            </a:r>
            <a:r>
              <a:rPr lang="es-CO" altLang="es-ES_tradnl" dirty="0">
                <a:ea typeface="ＭＳ Ｐゴシック" charset="-128"/>
              </a:rPr>
              <a:t>?</a:t>
            </a:r>
            <a:endParaRPr lang="es-CO" altLang="es-ES_tradnl">
              <a:ea typeface="ＭＳ Ｐゴシック" charset="-128"/>
            </a:endParaRPr>
          </a:p>
          <a:p>
            <a:pPr>
              <a:lnSpc>
                <a:spcPct val="110000"/>
              </a:lnSpc>
            </a:pPr>
            <a:r>
              <a:rPr lang="es-CO" altLang="es-ES_tradnl" dirty="0">
                <a:ea typeface="ＭＳ Ｐゴシック" charset="-128"/>
              </a:rPr>
              <a:t>Cas. </a:t>
            </a:r>
            <a:r>
              <a:rPr lang="es-CO" altLang="es-ES_tradnl" dirty="0" err="1">
                <a:ea typeface="ＭＳ Ｐゴシック" charset="-128"/>
              </a:rPr>
              <a:t>Civ</a:t>
            </a:r>
            <a:r>
              <a:rPr lang="es-CO" altLang="es-ES_tradnl" dirty="0">
                <a:ea typeface="ＭＳ Ｐゴシック" charset="-128"/>
              </a:rPr>
              <a:t>., sentencia 28 feb. 1979.</a:t>
            </a:r>
            <a:endParaRPr lang="es-CO" altLang="es-ES_tradnl">
              <a:ea typeface="ＭＳ Ｐゴシック" charset="-128"/>
            </a:endParaRPr>
          </a:p>
          <a:p>
            <a:pPr>
              <a:lnSpc>
                <a:spcPct val="110000"/>
              </a:lnSpc>
            </a:pPr>
            <a:endParaRPr lang="es-CO" altLang="es-ES_tradnl">
              <a:ea typeface="ＭＳ Ｐゴシック" charset="-128"/>
            </a:endParaRPr>
          </a:p>
          <a:p>
            <a:pPr>
              <a:lnSpc>
                <a:spcPct val="110000"/>
              </a:lnSpc>
            </a:pPr>
            <a:r>
              <a:rPr lang="es-CO" altLang="es-ES_tradnl" dirty="0">
                <a:ea typeface="ＭＳ Ｐゴシック" charset="-128"/>
              </a:rPr>
              <a:t>B) ¿</a:t>
            </a:r>
            <a:r>
              <a:rPr lang="es-CO" altLang="es-ES_tradnl" b="1" dirty="0">
                <a:ea typeface="ＭＳ Ｐゴシック" charset="-128"/>
              </a:rPr>
              <a:t>La regla de tradición del parágrafo del 922 se extiende a la venta civil de automotores</a:t>
            </a:r>
            <a:r>
              <a:rPr lang="es-CO" altLang="es-ES_tradnl" dirty="0">
                <a:ea typeface="ＭＳ Ｐゴシック" charset="-128"/>
              </a:rPr>
              <a:t>?</a:t>
            </a:r>
            <a:endParaRPr lang="es-CO" altLang="es-ES_tradnl">
              <a:ea typeface="ＭＳ Ｐゴシック" charset="-128"/>
            </a:endParaRPr>
          </a:p>
          <a:p>
            <a:pPr>
              <a:lnSpc>
                <a:spcPct val="110000"/>
              </a:lnSpc>
            </a:pPr>
            <a:r>
              <a:rPr lang="es-CO" altLang="es-ES_tradnl" dirty="0">
                <a:ea typeface="ＭＳ Ｐゴシック" charset="-128"/>
              </a:rPr>
              <a:t>Referencia a las diversas posiciones</a:t>
            </a:r>
            <a:endParaRPr lang="es-CO" altLang="es-ES_tradnl">
              <a:ea typeface="ＭＳ Ｐゴシック" charset="-128"/>
            </a:endParaRPr>
          </a:p>
          <a:p>
            <a:pPr>
              <a:lnSpc>
                <a:spcPct val="110000"/>
              </a:lnSpc>
            </a:pPr>
            <a:r>
              <a:rPr lang="es-CO" altLang="es-ES_tradnl" dirty="0">
                <a:ea typeface="ＭＳ Ｐゴシック" charset="-128"/>
              </a:rPr>
              <a:t>Art. 47 Ley 769 de 2002. </a:t>
            </a:r>
            <a:endParaRPr lang="es-CO" altLang="es-ES_tradnl">
              <a:ea typeface="ＭＳ Ｐゴシック" charset="-128"/>
            </a:endParaRPr>
          </a:p>
        </p:txBody>
      </p:sp>
      <p:sp>
        <p:nvSpPr>
          <p:cNvPr id="27661" name="Rectangle 27660">
            <a:extLst>
              <a:ext uri="{FF2B5EF4-FFF2-40B4-BE49-F238E27FC236}">
                <a16:creationId xmlns:a16="http://schemas.microsoft.com/office/drawing/2014/main" id="{A72CA9B9-8D14-4AF2-934E-21FE4A339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6122584"/>
            <a:ext cx="9143772" cy="735415"/>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Tree>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28679" name="Rectangle 28678">
            <a:extLst>
              <a:ext uri="{FF2B5EF4-FFF2-40B4-BE49-F238E27FC236}">
                <a16:creationId xmlns:a16="http://schemas.microsoft.com/office/drawing/2014/main" id="{A5B0BB24-CF19-4E6C-AFC4-A0F18438D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557106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681" name="Rectangle 28680">
            <a:extLst>
              <a:ext uri="{FF2B5EF4-FFF2-40B4-BE49-F238E27FC236}">
                <a16:creationId xmlns:a16="http://schemas.microsoft.com/office/drawing/2014/main" id="{3438CEF5-63E3-4928-9F1C-395224D24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83" y="0"/>
            <a:ext cx="9146155" cy="6122584"/>
          </a:xfrm>
          <a:prstGeom prst="rect">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673" name="1 Título"/>
          <p:cNvSpPr>
            <a:spLocks noGrp="1"/>
          </p:cNvSpPr>
          <p:nvPr>
            <p:ph type="title"/>
          </p:nvPr>
        </p:nvSpPr>
        <p:spPr>
          <a:xfrm>
            <a:off x="1088684" y="1040302"/>
            <a:ext cx="7202456" cy="1020229"/>
          </a:xfrm>
        </p:spPr>
        <p:txBody>
          <a:bodyPr>
            <a:normAutofit/>
          </a:bodyPr>
          <a:lstStyle/>
          <a:p>
            <a:r>
              <a:rPr lang="es-CO" altLang="es-ES_tradnl" sz="3000">
                <a:ea typeface="ＭＳ Ｐゴシック" charset="-128"/>
              </a:rPr>
              <a:t>Inhabilidades para la celebración del contrato de venta</a:t>
            </a:r>
          </a:p>
        </p:txBody>
      </p:sp>
      <p:cxnSp>
        <p:nvCxnSpPr>
          <p:cNvPr id="28683" name="Straight Connector 28682">
            <a:extLst>
              <a:ext uri="{FF2B5EF4-FFF2-40B4-BE49-F238E27FC236}">
                <a16:creationId xmlns:a16="http://schemas.microsoft.com/office/drawing/2014/main" id="{F328CB6C-F677-4C0B-9EE8-4D1C44DDF8D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2742" y="2081620"/>
            <a:ext cx="7186496"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8674" name="2 Marcador de contenido"/>
          <p:cNvSpPr>
            <a:spLocks noGrp="1"/>
          </p:cNvSpPr>
          <p:nvPr>
            <p:ph idx="1"/>
          </p:nvPr>
        </p:nvSpPr>
        <p:spPr>
          <a:xfrm>
            <a:off x="1088685" y="2355536"/>
            <a:ext cx="7077303" cy="3215530"/>
          </a:xfrm>
        </p:spPr>
        <p:txBody>
          <a:bodyPr>
            <a:normAutofit/>
          </a:bodyPr>
          <a:lstStyle/>
          <a:p>
            <a:pPr>
              <a:lnSpc>
                <a:spcPct val="110000"/>
              </a:lnSpc>
              <a:buFontTx/>
              <a:buChar char="-"/>
            </a:pPr>
            <a:r>
              <a:rPr lang="es-CO" altLang="es-ES_tradnl" sz="1900" dirty="0">
                <a:ea typeface="ＭＳ Ｐゴシック" charset="-128"/>
              </a:rPr>
              <a:t>Se trata de ciertas prohibiciones para la celebración del contrato de venta.</a:t>
            </a:r>
          </a:p>
          <a:p>
            <a:pPr algn="just">
              <a:lnSpc>
                <a:spcPct val="110000"/>
              </a:lnSpc>
              <a:buFontTx/>
              <a:buChar char="-"/>
            </a:pPr>
            <a:r>
              <a:rPr lang="es-CO" altLang="es-ES_tradnl" sz="1900" dirty="0">
                <a:ea typeface="ＭＳ Ｐゴシック" charset="-128"/>
              </a:rPr>
              <a:t>El legislador, en ocasiones, quiere prohibir la celebración de contratos a determinadas personas ya sea para salvaguardar los intereses de sujetos que están en situación de inferioridad o por evitar conflictos de interés entre quienes cumplen una función representativa en los negocios en que intervienen y los intereses de sus representados, además: proteger los intereses de terceros.</a:t>
            </a:r>
          </a:p>
          <a:p>
            <a:pPr>
              <a:lnSpc>
                <a:spcPct val="110000"/>
              </a:lnSpc>
              <a:buFontTx/>
              <a:buChar char="-"/>
            </a:pPr>
            <a:r>
              <a:rPr lang="es-CO" altLang="es-ES_tradnl" sz="1900" dirty="0">
                <a:ea typeface="ＭＳ Ｐゴシック" charset="-128"/>
              </a:rPr>
              <a:t>Se trata de una tutela preventiva.</a:t>
            </a:r>
          </a:p>
        </p:txBody>
      </p:sp>
      <p:sp>
        <p:nvSpPr>
          <p:cNvPr id="28685" name="Rectangle 28684">
            <a:extLst>
              <a:ext uri="{FF2B5EF4-FFF2-40B4-BE49-F238E27FC236}">
                <a16:creationId xmlns:a16="http://schemas.microsoft.com/office/drawing/2014/main" id="{A72CA9B9-8D14-4AF2-934E-21FE4A339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6122584"/>
            <a:ext cx="9143772" cy="735415"/>
          </a:xfrm>
          <a:prstGeom prst="rect">
            <a:avLst/>
          </a:prstGeom>
          <a:solidFill>
            <a:schemeClr val="accent1"/>
          </a:soli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Tree>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31751" name="Rectangle 31750">
            <a:extLst>
              <a:ext uri="{FF2B5EF4-FFF2-40B4-BE49-F238E27FC236}">
                <a16:creationId xmlns:a16="http://schemas.microsoft.com/office/drawing/2014/main" id="{29C51009-A09A-4689-8E6C-F8FC99E6A8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97" name="Título 1"/>
          <p:cNvSpPr>
            <a:spLocks noGrp="1"/>
          </p:cNvSpPr>
          <p:nvPr>
            <p:ph type="title"/>
          </p:nvPr>
        </p:nvSpPr>
        <p:spPr>
          <a:xfrm>
            <a:off x="633357" y="1600199"/>
            <a:ext cx="2654449" cy="4297680"/>
          </a:xfrm>
        </p:spPr>
        <p:txBody>
          <a:bodyPr anchor="ctr">
            <a:normAutofit/>
          </a:bodyPr>
          <a:lstStyle/>
          <a:p>
            <a:r>
              <a:rPr lang="es-CO" altLang="es-ES_tradnl" sz="2700">
                <a:ea typeface="ＭＳ Ｐゴシック" charset="-128"/>
              </a:rPr>
              <a:t>Inhabilidades para la celebración del contrato de venta</a:t>
            </a:r>
            <a:endParaRPr lang="es-ES" altLang="es-ES_tradnl" sz="2700">
              <a:ea typeface="ＭＳ Ｐゴシック" charset="-128"/>
            </a:endParaRPr>
          </a:p>
        </p:txBody>
      </p:sp>
      <p:cxnSp>
        <p:nvCxnSpPr>
          <p:cNvPr id="31753" name="Straight Connector 31752">
            <a:extLst>
              <a:ext uri="{FF2B5EF4-FFF2-40B4-BE49-F238E27FC236}">
                <a16:creationId xmlns:a16="http://schemas.microsoft.com/office/drawing/2014/main" id="{9EC65442-F244-409C-BF44-C5D6472E810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2148839"/>
            <a:ext cx="0" cy="320040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31746" name="Marcador de contenido 2"/>
          <p:cNvSpPr>
            <a:spLocks noGrp="1"/>
          </p:cNvSpPr>
          <p:nvPr>
            <p:ph idx="1"/>
          </p:nvPr>
        </p:nvSpPr>
        <p:spPr>
          <a:xfrm>
            <a:off x="3693638" y="1600199"/>
            <a:ext cx="4597502" cy="4297680"/>
          </a:xfrm>
        </p:spPr>
        <p:txBody>
          <a:bodyPr anchor="ctr">
            <a:normAutofit/>
          </a:bodyPr>
          <a:lstStyle/>
          <a:p>
            <a:pPr>
              <a:buFontTx/>
              <a:buChar char="-"/>
            </a:pPr>
            <a:endParaRPr lang="es-CO" altLang="es-ES_tradnl" b="1" dirty="0">
              <a:ea typeface="ＭＳ Ｐゴシック" charset="-128"/>
            </a:endParaRPr>
          </a:p>
          <a:p>
            <a:pPr>
              <a:buFont typeface="Arial" charset="0"/>
              <a:buNone/>
            </a:pPr>
            <a:endParaRPr lang="es-CO" altLang="es-ES_tradnl" b="1" dirty="0">
              <a:ea typeface="ＭＳ Ｐゴシック" charset="-128"/>
            </a:endParaRPr>
          </a:p>
          <a:p>
            <a:pPr algn="ctr">
              <a:buFont typeface="Arial" charset="0"/>
              <a:buNone/>
            </a:pPr>
            <a:r>
              <a:rPr lang="es-CO" altLang="es-ES_tradnl" sz="2400" b="1" dirty="0">
                <a:ea typeface="ＭＳ Ｐゴシック" charset="-128"/>
              </a:rPr>
              <a:t>¿La violación de las inhabilidades genera nulidad absoluta o relativa?</a:t>
            </a:r>
          </a:p>
          <a:p>
            <a:endParaRPr lang="es-ES" altLang="es-ES_tradnl" dirty="0">
              <a:ea typeface="ＭＳ Ｐゴシック" charset="-128"/>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30736" name="Rectangle 30735">
            <a:extLst>
              <a:ext uri="{FF2B5EF4-FFF2-40B4-BE49-F238E27FC236}">
                <a16:creationId xmlns:a16="http://schemas.microsoft.com/office/drawing/2014/main" id="{482E7304-2AC2-4A5C-924D-A6AC3FFC5E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721" name="Título 1"/>
          <p:cNvSpPr>
            <a:spLocks noGrp="1"/>
          </p:cNvSpPr>
          <p:nvPr>
            <p:ph type="title"/>
          </p:nvPr>
        </p:nvSpPr>
        <p:spPr>
          <a:xfrm>
            <a:off x="1088684" y="804519"/>
            <a:ext cx="7202456" cy="1049235"/>
          </a:xfrm>
        </p:spPr>
        <p:txBody>
          <a:bodyPr>
            <a:normAutofit/>
          </a:bodyPr>
          <a:lstStyle/>
          <a:p>
            <a:r>
              <a:rPr lang="es-CO" altLang="es-ES_tradnl" sz="3000">
                <a:ea typeface="ＭＳ Ｐゴシック" charset="-128"/>
              </a:rPr>
              <a:t>Inhabilidades para la celebración del contrato de venta</a:t>
            </a:r>
            <a:endParaRPr lang="es-ES" altLang="es-ES_tradnl" sz="3000">
              <a:ea typeface="ＭＳ Ｐゴシック" charset="-128"/>
            </a:endParaRPr>
          </a:p>
        </p:txBody>
      </p:sp>
      <p:cxnSp>
        <p:nvCxnSpPr>
          <p:cNvPr id="30738" name="Straight Connector 30737">
            <a:extLst>
              <a:ext uri="{FF2B5EF4-FFF2-40B4-BE49-F238E27FC236}">
                <a16:creationId xmlns:a16="http://schemas.microsoft.com/office/drawing/2014/main" id="{D259FEF2-F6A5-442F-BA10-4E39EECD0AB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1853754"/>
            <a:ext cx="7202455"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30740" name="Rectangle 30739">
            <a:extLst>
              <a:ext uri="{FF2B5EF4-FFF2-40B4-BE49-F238E27FC236}">
                <a16:creationId xmlns:a16="http://schemas.microsoft.com/office/drawing/2014/main" id="{A3C183B1-1D4B-4E3D-A02E-A426E3BFA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838524"/>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graphicFrame>
        <p:nvGraphicFramePr>
          <p:cNvPr id="30723" name="Marcador de contenido 2">
            <a:extLst>
              <a:ext uri="{FF2B5EF4-FFF2-40B4-BE49-F238E27FC236}">
                <a16:creationId xmlns:a16="http://schemas.microsoft.com/office/drawing/2014/main" id="{E5272E7D-228E-717D-237B-20EA66BEE1EC}"/>
              </a:ext>
            </a:extLst>
          </p:cNvPr>
          <p:cNvGraphicFramePr>
            <a:graphicFrameLocks noGrp="1"/>
          </p:cNvGraphicFramePr>
          <p:nvPr>
            <p:ph idx="1"/>
            <p:extLst>
              <p:ext uri="{D42A27DB-BD31-4B8C-83A1-F6EECF244321}">
                <p14:modId xmlns:p14="http://schemas.microsoft.com/office/powerpoint/2010/main" val="1015767472"/>
              </p:ext>
            </p:extLst>
          </p:nvPr>
        </p:nvGraphicFramePr>
        <p:xfrm>
          <a:off x="1088231" y="2331497"/>
          <a:ext cx="7203281" cy="37232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752" name="Rectangle 31751">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748" name="Picture 31747" descr="Un grupo de figuras de palos de madera multicolores">
            <a:extLst>
              <a:ext uri="{FF2B5EF4-FFF2-40B4-BE49-F238E27FC236}">
                <a16:creationId xmlns:a16="http://schemas.microsoft.com/office/drawing/2014/main" id="{902DF348-1C6D-1521-E0EA-534F592D421E}"/>
              </a:ext>
            </a:extLst>
          </p:cNvPr>
          <p:cNvPicPr>
            <a:picLocks noChangeAspect="1"/>
          </p:cNvPicPr>
          <p:nvPr/>
        </p:nvPicPr>
        <p:blipFill rotWithShape="1">
          <a:blip r:embed="rId2">
            <a:alphaModFix amt="50000"/>
          </a:blip>
          <a:srcRect r="7669"/>
          <a:stretch/>
        </p:blipFill>
        <p:spPr>
          <a:xfrm>
            <a:off x="228" y="10"/>
            <a:ext cx="9143772" cy="6857990"/>
          </a:xfrm>
          <a:prstGeom prst="rect">
            <a:avLst/>
          </a:prstGeom>
        </p:spPr>
      </p:pic>
      <p:sp>
        <p:nvSpPr>
          <p:cNvPr id="31754"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31756"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31758" name="Rectangle 31757">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1745" name="Título 1"/>
          <p:cNvSpPr>
            <a:spLocks noGrp="1"/>
          </p:cNvSpPr>
          <p:nvPr>
            <p:ph type="title"/>
          </p:nvPr>
        </p:nvSpPr>
        <p:spPr>
          <a:xfrm>
            <a:off x="847703" y="1193800"/>
            <a:ext cx="2394787" cy="4699000"/>
          </a:xfrm>
        </p:spPr>
        <p:txBody>
          <a:bodyPr anchor="ctr">
            <a:normAutofit/>
          </a:bodyPr>
          <a:lstStyle/>
          <a:p>
            <a:r>
              <a:rPr lang="es-CO" altLang="es-ES_tradnl" sz="2200">
                <a:ea typeface="ＭＳ Ｐゴシック" charset="-128"/>
              </a:rPr>
              <a:t>Inhabilidades para la celebración del contrato de venta</a:t>
            </a:r>
            <a:endParaRPr lang="es-ES" altLang="es-ES_tradnl" sz="2200">
              <a:ea typeface="ＭＳ Ｐゴシック" charset="-128"/>
            </a:endParaRPr>
          </a:p>
        </p:txBody>
      </p:sp>
      <p:cxnSp>
        <p:nvCxnSpPr>
          <p:cNvPr id="31760" name="Straight Connector 31759">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1746" name="Marcador de contenido 2"/>
          <p:cNvSpPr>
            <a:spLocks noGrp="1"/>
          </p:cNvSpPr>
          <p:nvPr>
            <p:ph idx="1"/>
          </p:nvPr>
        </p:nvSpPr>
        <p:spPr>
          <a:xfrm>
            <a:off x="3732477" y="1193800"/>
            <a:ext cx="4563818" cy="4699000"/>
          </a:xfrm>
        </p:spPr>
        <p:txBody>
          <a:bodyPr anchor="ctr">
            <a:normAutofit/>
          </a:bodyPr>
          <a:lstStyle/>
          <a:p>
            <a:r>
              <a:rPr lang="es-CO" altLang="es-ES_tradnl" b="1">
                <a:ea typeface="ＭＳ Ｐゴシック" charset="-128"/>
              </a:rPr>
              <a:t>1. Cónyuges no divorciados. </a:t>
            </a:r>
          </a:p>
          <a:p>
            <a:pPr>
              <a:buFont typeface="Arial" charset="0"/>
              <a:buNone/>
            </a:pPr>
            <a:r>
              <a:rPr lang="es-CO" altLang="es-ES_tradnl">
                <a:ea typeface="ＭＳ Ｐゴシック" charset="-128"/>
              </a:rPr>
              <a:t>    a) Antecedentes y justificación originaria de la figura. </a:t>
            </a:r>
          </a:p>
          <a:p>
            <a:pPr>
              <a:buFont typeface="Arial" charset="0"/>
              <a:buNone/>
            </a:pPr>
            <a:endParaRPr lang="es-CO" altLang="es-ES_tradnl">
              <a:ea typeface="ＭＳ Ｐゴシック" charset="-128"/>
            </a:endParaRPr>
          </a:p>
          <a:p>
            <a:pPr>
              <a:buFont typeface="Arial" charset="0"/>
              <a:buNone/>
            </a:pPr>
            <a:r>
              <a:rPr lang="es-CO" altLang="es-ES_tradnl">
                <a:ea typeface="ＭＳ Ｐゴシック" charset="-128"/>
              </a:rPr>
              <a:t> b) Sentencia C – 068 de 1999 C. Ctnal.  Argumentos de la sentencia y los salvamentos de voto. </a:t>
            </a:r>
          </a:p>
          <a:p>
            <a:endParaRPr lang="es-ES" altLang="es-ES_tradnl">
              <a:ea typeface="ＭＳ Ｐゴシック" charset="-128"/>
            </a:endParaRPr>
          </a:p>
        </p:txBody>
      </p:sp>
      <p:sp>
        <p:nvSpPr>
          <p:cNvPr id="31762"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752" name="Rectangle 31751">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748" name="Picture 31747" descr="Almacenes exteriores">
            <a:extLst>
              <a:ext uri="{FF2B5EF4-FFF2-40B4-BE49-F238E27FC236}">
                <a16:creationId xmlns:a16="http://schemas.microsoft.com/office/drawing/2014/main" id="{EFFB9F61-9851-A7CA-7E3C-03E7F5651081}"/>
              </a:ext>
            </a:extLst>
          </p:cNvPr>
          <p:cNvPicPr>
            <a:picLocks noChangeAspect="1"/>
          </p:cNvPicPr>
          <p:nvPr/>
        </p:nvPicPr>
        <p:blipFill rotWithShape="1">
          <a:blip r:embed="rId2">
            <a:alphaModFix amt="50000"/>
            <a:grayscl/>
          </a:blip>
          <a:srcRect l="95" r="11240"/>
          <a:stretch/>
        </p:blipFill>
        <p:spPr>
          <a:xfrm>
            <a:off x="228" y="10"/>
            <a:ext cx="9143772" cy="6857990"/>
          </a:xfrm>
          <a:prstGeom prst="rect">
            <a:avLst/>
          </a:prstGeom>
        </p:spPr>
      </p:pic>
      <p:sp>
        <p:nvSpPr>
          <p:cNvPr id="31754"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31756"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31758" name="Rectangle 31757">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1745" name="Título 1"/>
          <p:cNvSpPr>
            <a:spLocks noGrp="1"/>
          </p:cNvSpPr>
          <p:nvPr>
            <p:ph type="title"/>
          </p:nvPr>
        </p:nvSpPr>
        <p:spPr>
          <a:xfrm>
            <a:off x="847703" y="1193800"/>
            <a:ext cx="2394787" cy="4699000"/>
          </a:xfrm>
        </p:spPr>
        <p:txBody>
          <a:bodyPr anchor="ctr">
            <a:normAutofit/>
          </a:bodyPr>
          <a:lstStyle/>
          <a:p>
            <a:r>
              <a:rPr lang="es-CO" altLang="es-ES_tradnl" sz="2200">
                <a:ea typeface="ＭＳ Ｐゴシック" charset="-128"/>
              </a:rPr>
              <a:t>Inhabilidades para la celebración del contrato de venta</a:t>
            </a:r>
            <a:endParaRPr lang="es-ES" altLang="es-ES_tradnl" sz="2200">
              <a:ea typeface="ＭＳ Ｐゴシック" charset="-128"/>
            </a:endParaRPr>
          </a:p>
        </p:txBody>
      </p:sp>
      <p:cxnSp>
        <p:nvCxnSpPr>
          <p:cNvPr id="31760" name="Straight Connector 31759">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1746" name="Marcador de contenido 2"/>
          <p:cNvSpPr>
            <a:spLocks noGrp="1"/>
          </p:cNvSpPr>
          <p:nvPr>
            <p:ph idx="1"/>
          </p:nvPr>
        </p:nvSpPr>
        <p:spPr>
          <a:xfrm>
            <a:off x="3732477" y="1193800"/>
            <a:ext cx="4563818" cy="4699000"/>
          </a:xfrm>
        </p:spPr>
        <p:txBody>
          <a:bodyPr anchor="ctr">
            <a:normAutofit/>
          </a:bodyPr>
          <a:lstStyle/>
          <a:p>
            <a:r>
              <a:rPr lang="es-CO" altLang="es-ES_tradnl" dirty="0">
                <a:ea typeface="ＭＳ Ｐゴシック" charset="-128"/>
              </a:rPr>
              <a:t>2. Entre padre e hijo de familia.</a:t>
            </a:r>
          </a:p>
          <a:p>
            <a:endParaRPr lang="es-CO" altLang="es-ES_tradnl" b="1" dirty="0">
              <a:ea typeface="ＭＳ Ｐゴシック" charset="-128"/>
            </a:endParaRPr>
          </a:p>
          <a:p>
            <a:r>
              <a:rPr lang="es-CO" altLang="es-ES_tradnl" dirty="0">
                <a:ea typeface="ＭＳ Ｐゴシック" charset="-128"/>
              </a:rPr>
              <a:t>3. Prohibición para administradores de establecimientos públicos, empleados públicos y quienes ejercen jurisdicción. ARTS. 1853 Y 1854 C.C. </a:t>
            </a:r>
            <a:endParaRPr lang="es-ES" altLang="es-ES_tradnl" dirty="0">
              <a:ea typeface="ＭＳ Ｐゴシック" charset="-128"/>
            </a:endParaRPr>
          </a:p>
        </p:txBody>
      </p:sp>
      <p:sp>
        <p:nvSpPr>
          <p:cNvPr id="31762"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extLst>
      <p:ext uri="{BB962C8B-B14F-4D97-AF65-F5344CB8AC3E}">
        <p14:creationId xmlns:p14="http://schemas.microsoft.com/office/powerpoint/2010/main" val="210757737"/>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Marcador de contenido 2"/>
          <p:cNvSpPr>
            <a:spLocks noGrp="1"/>
          </p:cNvSpPr>
          <p:nvPr>
            <p:ph idx="1"/>
          </p:nvPr>
        </p:nvSpPr>
        <p:spPr>
          <a:xfrm>
            <a:off x="457200" y="1988840"/>
            <a:ext cx="8229600" cy="4104456"/>
          </a:xfrm>
        </p:spPr>
        <p:txBody>
          <a:bodyPr>
            <a:normAutofit fontScale="85000" lnSpcReduction="20000"/>
          </a:bodyPr>
          <a:lstStyle/>
          <a:p>
            <a:pPr algn="just"/>
            <a:r>
              <a:rPr lang="es-ES_tradnl" altLang="es-ES_tradnl" sz="2400" b="1" i="1" dirty="0">
                <a:ea typeface="ＭＳ Ｐゴシック" charset="-128"/>
              </a:rPr>
              <a:t>Artículo 44.</a:t>
            </a:r>
            <a:r>
              <a:rPr lang="es-ES_tradnl" altLang="es-ES_tradnl" sz="2400" i="1" dirty="0">
                <a:ea typeface="ＭＳ Ｐゴシック" charset="-128"/>
              </a:rPr>
              <a:t> De las causales de nulidad absoluta. Los contratos del Estado son absolutamente nulos en los casos previstos en el derecho común y además cuando:</a:t>
            </a:r>
            <a:endParaRPr lang="es-ES_tradnl" altLang="es-ES_tradnl" sz="2400" dirty="0">
              <a:ea typeface="ＭＳ Ｐゴシック" charset="-128"/>
            </a:endParaRPr>
          </a:p>
          <a:p>
            <a:pPr algn="just"/>
            <a:r>
              <a:rPr lang="es-ES_tradnl" altLang="es-ES_tradnl" sz="2400" i="1" dirty="0">
                <a:ea typeface="ＭＳ Ｐゴシック" charset="-128"/>
              </a:rPr>
              <a:t>Se celebren con personas incursas en causales de inhabilidad o incompatibilidad previstas en la Constitución y la ley;</a:t>
            </a:r>
            <a:endParaRPr lang="es-ES_tradnl" altLang="es-ES_tradnl" sz="2400" dirty="0">
              <a:ea typeface="ＭＳ Ｐゴシック" charset="-128"/>
            </a:endParaRPr>
          </a:p>
          <a:p>
            <a:pPr algn="just"/>
            <a:r>
              <a:rPr lang="es-ES_tradnl" altLang="es-ES_tradnl" sz="2400" i="1" dirty="0">
                <a:ea typeface="ＭＳ Ｐゴシック" charset="-128"/>
              </a:rPr>
              <a:t>Se celebren contra expresa prohibición constitucional o legal; </a:t>
            </a:r>
            <a:endParaRPr lang="es-ES_tradnl" altLang="es-ES_tradnl" sz="2400" dirty="0">
              <a:ea typeface="ＭＳ Ｐゴシック" charset="-128"/>
            </a:endParaRPr>
          </a:p>
          <a:p>
            <a:pPr algn="just"/>
            <a:r>
              <a:rPr lang="es-ES_tradnl" altLang="es-ES_tradnl" sz="2400" i="1" dirty="0">
                <a:ea typeface="ＭＳ Ｐゴシック" charset="-128"/>
              </a:rPr>
              <a:t>Se celebren con abuso o desviación de poder; </a:t>
            </a:r>
            <a:endParaRPr lang="es-ES_tradnl" altLang="es-ES_tradnl" sz="2400" dirty="0">
              <a:ea typeface="ＭＳ Ｐゴシック" charset="-128"/>
            </a:endParaRPr>
          </a:p>
          <a:p>
            <a:pPr algn="just"/>
            <a:r>
              <a:rPr lang="es-ES_tradnl" altLang="es-ES_tradnl" sz="2400" i="1" dirty="0">
                <a:ea typeface="ＭＳ Ｐゴシック" charset="-128"/>
              </a:rPr>
              <a:t>Se declaren nulos los actos administrativos en que se fundamenten; y </a:t>
            </a:r>
            <a:endParaRPr lang="es-ES_tradnl" altLang="es-ES_tradnl" sz="2400" dirty="0">
              <a:ea typeface="ＭＳ Ｐゴシック" charset="-128"/>
            </a:endParaRPr>
          </a:p>
          <a:p>
            <a:pPr algn="just"/>
            <a:r>
              <a:rPr lang="es-ES_tradnl" altLang="es-ES_tradnl" sz="2400" i="1" dirty="0">
                <a:ea typeface="ＭＳ Ｐゴシック" charset="-128"/>
              </a:rPr>
              <a:t>Se hubieren celebrado con desconocimiento de los criterios previstos en el artículo 21 sobre tratamiento de ofertas nacionales y extranjeras o con violación de la reciprocidad de que trata esta ley.	</a:t>
            </a:r>
          </a:p>
          <a:p>
            <a:endParaRPr lang="es-ES" altLang="es-ES_tradnl" dirty="0">
              <a:ea typeface="ＭＳ Ｐゴシック" charset="-128"/>
            </a:endParaRPr>
          </a:p>
        </p:txBody>
      </p:sp>
      <p:sp>
        <p:nvSpPr>
          <p:cNvPr id="4" name="CuadroTexto 3">
            <a:extLst>
              <a:ext uri="{FF2B5EF4-FFF2-40B4-BE49-F238E27FC236}">
                <a16:creationId xmlns:a16="http://schemas.microsoft.com/office/drawing/2014/main" id="{A42DFFB8-FEB9-4D4B-B555-DEBF013AF4DE}"/>
              </a:ext>
            </a:extLst>
          </p:cNvPr>
          <p:cNvSpPr txBox="1"/>
          <p:nvPr/>
        </p:nvSpPr>
        <p:spPr>
          <a:xfrm>
            <a:off x="1187624" y="260649"/>
            <a:ext cx="7499175" cy="369332"/>
          </a:xfrm>
          <a:prstGeom prst="rect">
            <a:avLst/>
          </a:prstGeom>
          <a:noFill/>
        </p:spPr>
        <p:txBody>
          <a:bodyPr wrap="square" rtlCol="0">
            <a:spAutoFit/>
          </a:bodyPr>
          <a:lstStyle/>
          <a:p>
            <a:pPr algn="ctr"/>
            <a:r>
              <a:rPr lang="es-CO" dirty="0"/>
              <a:t>Ley 80 de 1993 (contratación administrativa)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824" name="Rectangle 34823">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820" name="Picture 34819" descr="Escalones de entrada y columnas de un edificio majestuoso en la ciudad">
            <a:extLst>
              <a:ext uri="{FF2B5EF4-FFF2-40B4-BE49-F238E27FC236}">
                <a16:creationId xmlns:a16="http://schemas.microsoft.com/office/drawing/2014/main" id="{66383C82-A233-81C5-B1DC-A2FF57FE19C5}"/>
              </a:ext>
            </a:extLst>
          </p:cNvPr>
          <p:cNvPicPr>
            <a:picLocks noChangeAspect="1"/>
          </p:cNvPicPr>
          <p:nvPr/>
        </p:nvPicPr>
        <p:blipFill rotWithShape="1">
          <a:blip r:embed="rId2">
            <a:alphaModFix amt="50000"/>
            <a:grayscl/>
          </a:blip>
          <a:srcRect l="4326" r="6675" b="-1"/>
          <a:stretch/>
        </p:blipFill>
        <p:spPr>
          <a:xfrm>
            <a:off x="228" y="10"/>
            <a:ext cx="9143772" cy="6857990"/>
          </a:xfrm>
          <a:prstGeom prst="rect">
            <a:avLst/>
          </a:prstGeom>
        </p:spPr>
      </p:pic>
      <p:sp>
        <p:nvSpPr>
          <p:cNvPr id="34826"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34828"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34830" name="Rectangle 34829">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4817" name="1 Título"/>
          <p:cNvSpPr>
            <a:spLocks noGrp="1"/>
          </p:cNvSpPr>
          <p:nvPr>
            <p:ph type="title"/>
          </p:nvPr>
        </p:nvSpPr>
        <p:spPr>
          <a:xfrm>
            <a:off x="847703" y="1193800"/>
            <a:ext cx="2394787" cy="4699000"/>
          </a:xfrm>
        </p:spPr>
        <p:txBody>
          <a:bodyPr anchor="ctr">
            <a:normAutofit/>
          </a:bodyPr>
          <a:lstStyle/>
          <a:p>
            <a:r>
              <a:rPr lang="es-CO" altLang="es-ES_tradnl" sz="2200">
                <a:ea typeface="ＭＳ Ｐゴシック" charset="-128"/>
              </a:rPr>
              <a:t>Inhabilidades para la celebración del contrato de venta</a:t>
            </a:r>
          </a:p>
        </p:txBody>
      </p:sp>
      <p:cxnSp>
        <p:nvCxnSpPr>
          <p:cNvPr id="34832" name="Straight Connector 34831">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4818" name="2 Marcador de contenido"/>
          <p:cNvSpPr>
            <a:spLocks noGrp="1"/>
          </p:cNvSpPr>
          <p:nvPr>
            <p:ph idx="1"/>
          </p:nvPr>
        </p:nvSpPr>
        <p:spPr>
          <a:xfrm>
            <a:off x="3732477" y="1193800"/>
            <a:ext cx="4563818" cy="4699000"/>
          </a:xfrm>
        </p:spPr>
        <p:txBody>
          <a:bodyPr anchor="ctr">
            <a:normAutofit/>
          </a:bodyPr>
          <a:lstStyle/>
          <a:p>
            <a:r>
              <a:rPr lang="es-CO" altLang="es-ES_tradnl" sz="1900" b="1">
                <a:ea typeface="ＭＳ Ｐゴシック" charset="-128"/>
              </a:rPr>
              <a:t>4. Curadores</a:t>
            </a:r>
            <a:r>
              <a:rPr lang="es-CO" altLang="es-ES_tradnl" sz="1900">
                <a:ea typeface="ＭＳ Ｐゴシック" charset="-128"/>
              </a:rPr>
              <a:t>. Ley 1306 2009. Art. 92, 93.</a:t>
            </a:r>
          </a:p>
          <a:p>
            <a:r>
              <a:rPr lang="es-CO" altLang="es-ES_tradnl" sz="1900">
                <a:ea typeface="ＭＳ Ｐゴシック" charset="-128"/>
              </a:rPr>
              <a:t>Antigua remisión al art. 501 C.C. Distinciones.</a:t>
            </a:r>
          </a:p>
          <a:p>
            <a:r>
              <a:rPr lang="es-CO" altLang="es-ES_tradnl" sz="1900" b="1">
                <a:ea typeface="ＭＳ Ｐゴシック" charset="-128"/>
              </a:rPr>
              <a:t>Alcance de la Ley 1306:</a:t>
            </a:r>
          </a:p>
          <a:p>
            <a:r>
              <a:rPr lang="es-CO" altLang="es-ES_tradnl" sz="1900" b="1">
                <a:ea typeface="ＭＳ Ｐゴシック" charset="-128"/>
              </a:rPr>
              <a:t>El curador requiere autorización </a:t>
            </a:r>
            <a:r>
              <a:rPr lang="es-CO" altLang="es-ES_tradnl" sz="1900">
                <a:ea typeface="ＭＳ Ｐゴシック" charset="-128"/>
              </a:rPr>
              <a:t>para vender o comprar </a:t>
            </a:r>
            <a:r>
              <a:rPr lang="es-CO" altLang="es-ES_tradnl" sz="1900" u="sng">
                <a:ea typeface="ＭＳ Ｐゴシック" charset="-128"/>
              </a:rPr>
              <a:t>bienes </a:t>
            </a:r>
            <a:r>
              <a:rPr lang="es-CO" altLang="es-ES_tradnl" sz="1900">
                <a:ea typeface="ＭＳ Ｐゴシック" charset="-128"/>
              </a:rPr>
              <a:t>del pupilo cuando:</a:t>
            </a:r>
          </a:p>
          <a:p>
            <a:r>
              <a:rPr lang="es-CO" altLang="es-ES_tradnl" sz="1900">
                <a:ea typeface="ＭＳ Ｐゴシック" charset="-128"/>
              </a:rPr>
              <a:t>A) haya </a:t>
            </a:r>
            <a:r>
              <a:rPr lang="es-CO" altLang="es-ES_tradnl" sz="1900" i="1">
                <a:ea typeface="ＭＳ Ｐゴシック" charset="-128"/>
              </a:rPr>
              <a:t>conflicto de interés</a:t>
            </a:r>
          </a:p>
          <a:p>
            <a:r>
              <a:rPr lang="es-CO" altLang="es-ES_tradnl" sz="1900">
                <a:ea typeface="ＭＳ Ｐゴシック" charset="-128"/>
              </a:rPr>
              <a:t>B) El contrato ascienda de 50 s.m.l.</a:t>
            </a:r>
          </a:p>
          <a:p>
            <a:r>
              <a:rPr lang="es-CO" altLang="es-ES_tradnl" sz="1900">
                <a:ea typeface="ＭＳ Ｐゴシック" charset="-128"/>
              </a:rPr>
              <a:t>C) Si no se genera conflicto de intereses puede celebrar el contrato.</a:t>
            </a:r>
          </a:p>
          <a:p>
            <a:endParaRPr lang="es-CO" altLang="es-ES_tradnl" sz="1900">
              <a:ea typeface="ＭＳ Ｐゴシック" charset="-128"/>
            </a:endParaRPr>
          </a:p>
          <a:p>
            <a:endParaRPr lang="es-CO" altLang="es-ES_tradnl" sz="1900">
              <a:ea typeface="ＭＳ Ｐゴシック" charset="-128"/>
            </a:endParaRPr>
          </a:p>
          <a:p>
            <a:endParaRPr lang="es-CO" altLang="es-ES_tradnl" sz="1900">
              <a:ea typeface="ＭＳ Ｐゴシック" charset="-128"/>
            </a:endParaRPr>
          </a:p>
        </p:txBody>
      </p:sp>
      <p:sp>
        <p:nvSpPr>
          <p:cNvPr id="34834"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848" name="Rectangle 35847">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5844" name="Picture 35843" descr="Teclas de cajas registradoras antiguas">
            <a:extLst>
              <a:ext uri="{FF2B5EF4-FFF2-40B4-BE49-F238E27FC236}">
                <a16:creationId xmlns:a16="http://schemas.microsoft.com/office/drawing/2014/main" id="{5A7862D5-4605-357C-5DF6-1ED17705063B}"/>
              </a:ext>
            </a:extLst>
          </p:cNvPr>
          <p:cNvPicPr>
            <a:picLocks noChangeAspect="1"/>
          </p:cNvPicPr>
          <p:nvPr/>
        </p:nvPicPr>
        <p:blipFill rotWithShape="1">
          <a:blip r:embed="rId2">
            <a:alphaModFix amt="50000"/>
            <a:grayscl/>
          </a:blip>
          <a:srcRect l="3987" r="7349"/>
          <a:stretch/>
        </p:blipFill>
        <p:spPr>
          <a:xfrm>
            <a:off x="228" y="10"/>
            <a:ext cx="9143772" cy="6857990"/>
          </a:xfrm>
          <a:prstGeom prst="rect">
            <a:avLst/>
          </a:prstGeom>
        </p:spPr>
      </p:pic>
      <p:sp>
        <p:nvSpPr>
          <p:cNvPr id="35850"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35852"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35854" name="Rectangle 35853">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35841" name="1 Título"/>
          <p:cNvSpPr>
            <a:spLocks noGrp="1"/>
          </p:cNvSpPr>
          <p:nvPr>
            <p:ph type="title"/>
          </p:nvPr>
        </p:nvSpPr>
        <p:spPr>
          <a:xfrm>
            <a:off x="847703" y="1193800"/>
            <a:ext cx="2394787" cy="4699000"/>
          </a:xfrm>
        </p:spPr>
        <p:txBody>
          <a:bodyPr anchor="ctr">
            <a:normAutofit/>
          </a:bodyPr>
          <a:lstStyle/>
          <a:p>
            <a:r>
              <a:rPr lang="es-CO" altLang="es-ES_tradnl" sz="2200">
                <a:ea typeface="ＭＳ Ｐゴシック" charset="-128"/>
              </a:rPr>
              <a:t>Inhabilidades para la celebración del contrato de venta</a:t>
            </a:r>
          </a:p>
        </p:txBody>
      </p:sp>
      <p:cxnSp>
        <p:nvCxnSpPr>
          <p:cNvPr id="35856" name="Straight Connector 35855">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35842" name="2 Marcador de contenido"/>
          <p:cNvSpPr>
            <a:spLocks noGrp="1"/>
          </p:cNvSpPr>
          <p:nvPr>
            <p:ph idx="1"/>
          </p:nvPr>
        </p:nvSpPr>
        <p:spPr>
          <a:xfrm>
            <a:off x="3732477" y="1193800"/>
            <a:ext cx="4563818" cy="4699000"/>
          </a:xfrm>
        </p:spPr>
        <p:txBody>
          <a:bodyPr anchor="ctr">
            <a:normAutofit/>
          </a:bodyPr>
          <a:lstStyle/>
          <a:p>
            <a:r>
              <a:rPr lang="es-CO" altLang="es-ES_tradnl" dirty="0">
                <a:ea typeface="ＭＳ Ｐゴシック" charset="-128"/>
              </a:rPr>
              <a:t>5</a:t>
            </a:r>
            <a:r>
              <a:rPr lang="es-CO" altLang="es-ES_tradnl">
                <a:ea typeface="ＭＳ Ｐゴシック" charset="-128"/>
              </a:rPr>
              <a:t>. </a:t>
            </a:r>
            <a:r>
              <a:rPr lang="es-CO" altLang="es-ES_tradnl" b="1" dirty="0">
                <a:ea typeface="ＭＳ Ｐゴシック" charset="-128"/>
              </a:rPr>
              <a:t>Mandatarios, síndicos y albaceas</a:t>
            </a:r>
            <a:r>
              <a:rPr lang="es-CO" altLang="es-ES_tradnl" dirty="0">
                <a:ea typeface="ＭＳ Ｐゴシック" charset="-128"/>
              </a:rPr>
              <a:t>. </a:t>
            </a:r>
            <a:r>
              <a:rPr lang="es-CO" altLang="es-ES_tradnl" b="1" dirty="0">
                <a:ea typeface="ＭＳ Ｐゴシック" charset="-128"/>
              </a:rPr>
              <a:t>Art. 1856 C.C. </a:t>
            </a:r>
          </a:p>
          <a:p>
            <a:pPr>
              <a:buFont typeface="Arial" charset="0"/>
              <a:buNone/>
            </a:pPr>
            <a:r>
              <a:rPr lang="es-CO" altLang="es-ES_tradnl" dirty="0">
                <a:ea typeface="ＭＳ Ｐゴシック" charset="-128"/>
              </a:rPr>
              <a:t>  No pueden celebrar el contrato, salvo que cuenten con las autorizaciones correspondientes.</a:t>
            </a:r>
          </a:p>
          <a:p>
            <a:pPr>
              <a:buFont typeface="Arial" charset="0"/>
              <a:buNone/>
            </a:pPr>
            <a:r>
              <a:rPr lang="es-CO" altLang="es-ES_tradnl" dirty="0">
                <a:ea typeface="ＭＳ Ｐゴシック" charset="-128"/>
              </a:rPr>
              <a:t>  Antigua remisión del art. </a:t>
            </a:r>
            <a:r>
              <a:rPr lang="es-CO" altLang="es-ES_tradnl" b="1" dirty="0">
                <a:ea typeface="ＭＳ Ｐゴシック" charset="-128"/>
              </a:rPr>
              <a:t>1351 al art. 501 </a:t>
            </a:r>
            <a:r>
              <a:rPr lang="es-CO" altLang="es-ES_tradnl" dirty="0">
                <a:ea typeface="ＭＳ Ｐゴシック" charset="-128"/>
              </a:rPr>
              <a:t>en el caso en que el albacea fuera también tutor o curador. Forma de solucionar el conflicto normativo. </a:t>
            </a:r>
            <a:r>
              <a:rPr lang="es-CO" altLang="es-ES_tradnl" b="1" dirty="0">
                <a:ea typeface="ＭＳ Ｐゴシック" charset="-128"/>
              </a:rPr>
              <a:t>Ahora debe entenderse a la Ley 1306. </a:t>
            </a:r>
          </a:p>
        </p:txBody>
      </p:sp>
      <p:sp>
        <p:nvSpPr>
          <p:cNvPr id="35858"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36865" name="1 Título"/>
          <p:cNvSpPr>
            <a:spLocks noGrp="1"/>
          </p:cNvSpPr>
          <p:nvPr>
            <p:ph type="title"/>
          </p:nvPr>
        </p:nvSpPr>
        <p:spPr>
          <a:xfrm>
            <a:off x="1088684" y="804519"/>
            <a:ext cx="7202456" cy="1049235"/>
          </a:xfrm>
        </p:spPr>
        <p:txBody>
          <a:bodyPr>
            <a:normAutofit/>
          </a:bodyPr>
          <a:lstStyle/>
          <a:p>
            <a:r>
              <a:rPr lang="es-CO" altLang="es-ES_tradnl" b="1">
                <a:ea typeface="ＭＳ Ｐゴシック" charset="-128"/>
              </a:rPr>
              <a:t>El pacto de arras</a:t>
            </a:r>
          </a:p>
        </p:txBody>
      </p:sp>
      <p:sp>
        <p:nvSpPr>
          <p:cNvPr id="36866" name="2 Marcador de contenido"/>
          <p:cNvSpPr>
            <a:spLocks noGrp="1"/>
          </p:cNvSpPr>
          <p:nvPr>
            <p:ph idx="1"/>
          </p:nvPr>
        </p:nvSpPr>
        <p:spPr>
          <a:xfrm>
            <a:off x="1088684" y="2015732"/>
            <a:ext cx="7202456" cy="3450613"/>
          </a:xfrm>
        </p:spPr>
        <p:txBody>
          <a:bodyPr>
            <a:normAutofit/>
          </a:bodyPr>
          <a:lstStyle/>
          <a:p>
            <a:r>
              <a:rPr lang="es-CO" altLang="es-ES_tradnl" b="1" dirty="0">
                <a:ea typeface="ＭＳ Ｐゴシック" charset="-128"/>
              </a:rPr>
              <a:t>1. Concepto y antecedentes</a:t>
            </a:r>
          </a:p>
          <a:p>
            <a:pPr algn="just"/>
            <a:r>
              <a:rPr lang="es-CO" altLang="es-ES_tradnl" b="1" dirty="0">
                <a:ea typeface="ＭＳ Ｐゴシック" charset="-128"/>
              </a:rPr>
              <a:t> Arras en el Derecho Romano clásico</a:t>
            </a:r>
            <a:r>
              <a:rPr lang="es-CO" altLang="es-ES_tradnl" dirty="0">
                <a:ea typeface="ＭＳ Ｐゴシック" charset="-128"/>
              </a:rPr>
              <a:t>: Función de prueba. Consistían en: dinero o bienes muebles (anillo).</a:t>
            </a:r>
            <a:r>
              <a:rPr lang="es-ES" altLang="es-ES_tradnl" dirty="0">
                <a:ea typeface="ＭＳ Ｐゴシック" charset="-128"/>
              </a:rPr>
              <a:t> </a:t>
            </a:r>
            <a:r>
              <a:rPr lang="es-ES" altLang="es-ES" dirty="0">
                <a:ea typeface="ＭＳ Ｐゴシック" charset="-128"/>
              </a:rPr>
              <a:t>“</a:t>
            </a:r>
            <a:r>
              <a:rPr lang="es-ES" altLang="es-ES_tradnl" dirty="0">
                <a:ea typeface="ＭＳ Ｐゴシック" charset="-128"/>
              </a:rPr>
              <a:t>La compraventa se contrae cuando se ha convenido precio, a pesar de que no se haya dado todavía una cantidad de dinero o </a:t>
            </a:r>
            <a:r>
              <a:rPr lang="es-ES" altLang="es-ES_tradnl" b="1" dirty="0">
                <a:ea typeface="ＭＳ Ｐゴシック" charset="-128"/>
              </a:rPr>
              <a:t>arras</a:t>
            </a:r>
            <a:r>
              <a:rPr lang="es-ES" altLang="es-ES_tradnl" dirty="0">
                <a:ea typeface="ＭＳ Ｐゴシック" charset="-128"/>
              </a:rPr>
              <a:t>, </a:t>
            </a:r>
            <a:r>
              <a:rPr lang="es-ES" altLang="es-ES_tradnl" b="1" i="1" dirty="0">
                <a:ea typeface="ＭＳ Ｐゴシック" charset="-128"/>
              </a:rPr>
              <a:t>pues lo que se da como arras es sólo una señal de que se ha contraído la compraventa</a:t>
            </a:r>
            <a:r>
              <a:rPr lang="es-ES" altLang="es-ES" dirty="0">
                <a:ea typeface="ＭＳ Ｐゴシック" charset="-128"/>
              </a:rPr>
              <a:t>”</a:t>
            </a:r>
            <a:r>
              <a:rPr lang="es-ES" altLang="es-ES_tradnl" dirty="0">
                <a:ea typeface="ＭＳ Ｐゴシック" charset="-128"/>
              </a:rPr>
              <a:t>. Gayo 3. 139.</a:t>
            </a:r>
            <a:endParaRPr lang="es-CO" altLang="es-ES_tradnl" dirty="0">
              <a:ea typeface="ＭＳ Ｐゴシック" charset="-128"/>
            </a:endParaRPr>
          </a:p>
          <a:p>
            <a:pPr>
              <a:buFont typeface="Arial" charset="0"/>
              <a:buNone/>
            </a:pPr>
            <a:endParaRPr lang="es-CO" altLang="es-ES_tradnl" dirty="0">
              <a:ea typeface="ＭＳ Ｐゴシック" charset="-128"/>
            </a:endParaRPr>
          </a:p>
          <a:p>
            <a:pPr>
              <a:buFont typeface="Arial" charset="0"/>
              <a:buNone/>
            </a:pPr>
            <a:endParaRPr lang="es-CO" altLang="es-ES_tradnl" dirty="0">
              <a:ea typeface="ＭＳ Ｐゴシック" charset="-128"/>
            </a:endParaRPr>
          </a:p>
        </p:txBody>
      </p:sp>
    </p:spTree>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37889" name="Title 1"/>
          <p:cNvSpPr>
            <a:spLocks noGrp="1"/>
          </p:cNvSpPr>
          <p:nvPr>
            <p:ph type="title"/>
          </p:nvPr>
        </p:nvSpPr>
        <p:spPr>
          <a:xfrm>
            <a:off x="1088684" y="804519"/>
            <a:ext cx="7202456" cy="1049235"/>
          </a:xfrm>
        </p:spPr>
        <p:txBody>
          <a:bodyPr>
            <a:normAutofit/>
          </a:bodyPr>
          <a:lstStyle/>
          <a:p>
            <a:r>
              <a:rPr lang="es-CO" altLang="es-ES_tradnl" b="1">
                <a:ea typeface="ＭＳ Ｐゴシック" charset="-128"/>
              </a:rPr>
              <a:t>El pacto de arras</a:t>
            </a:r>
            <a:endParaRPr lang="es-CO" altLang="es-ES_tradnl">
              <a:ea typeface="ＭＳ Ｐゴシック" charset="-128"/>
            </a:endParaRPr>
          </a:p>
        </p:txBody>
      </p:sp>
      <p:sp>
        <p:nvSpPr>
          <p:cNvPr id="37890" name="Content Placeholder 2"/>
          <p:cNvSpPr>
            <a:spLocks noGrp="1"/>
          </p:cNvSpPr>
          <p:nvPr>
            <p:ph idx="1"/>
          </p:nvPr>
        </p:nvSpPr>
        <p:spPr>
          <a:xfrm>
            <a:off x="1088684" y="2015732"/>
            <a:ext cx="7202456" cy="3450613"/>
          </a:xfrm>
        </p:spPr>
        <p:txBody>
          <a:bodyPr>
            <a:normAutofit/>
          </a:bodyPr>
          <a:lstStyle/>
          <a:p>
            <a:r>
              <a:rPr lang="es-ES" altLang="es-ES_tradnl" dirty="0">
                <a:ea typeface="ＭＳ Ｐゴシック" charset="-128"/>
              </a:rPr>
              <a:t>D. 18. 1. 35 (Gay. X </a:t>
            </a:r>
            <a:r>
              <a:rPr lang="es-ES" altLang="es-ES_tradnl" i="1" dirty="0">
                <a:ea typeface="ＭＳ Ｐゴシック" charset="-128"/>
              </a:rPr>
              <a:t>Ad Ed. Prov</a:t>
            </a:r>
            <a:r>
              <a:rPr lang="es-ES" altLang="es-ES_tradnl" dirty="0">
                <a:ea typeface="ＭＳ Ｐゴシック" charset="-128"/>
              </a:rPr>
              <a:t>.):</a:t>
            </a:r>
            <a:endParaRPr lang="es-CO" altLang="es-ES_tradnl" dirty="0">
              <a:ea typeface="ＭＳ Ｐゴシック" charset="-128"/>
            </a:endParaRPr>
          </a:p>
          <a:p>
            <a:pPr algn="just"/>
            <a:r>
              <a:rPr lang="es-ES" altLang="es-ES" dirty="0">
                <a:ea typeface="ＭＳ Ｐゴシック" charset="-128"/>
              </a:rPr>
              <a:t>“</a:t>
            </a:r>
            <a:r>
              <a:rPr lang="es-ES" altLang="es-ES_tradnl" dirty="0">
                <a:ea typeface="ＭＳ Ｐゴシック" charset="-128"/>
              </a:rPr>
              <a:t>Lo que frecuentemente se </a:t>
            </a:r>
            <a:r>
              <a:rPr lang="es-ES" altLang="es-ES_tradnl" dirty="0" err="1">
                <a:ea typeface="ＭＳ Ｐゴシック" charset="-128"/>
              </a:rPr>
              <a:t>dá</a:t>
            </a:r>
            <a:r>
              <a:rPr lang="es-ES" altLang="es-ES_tradnl" dirty="0">
                <a:ea typeface="ＭＳ Ｐゴシック" charset="-128"/>
              </a:rPr>
              <a:t> en las compras á título de arras, no tiene por objeto como que sin arras para nada aproveche la convención, sino que con mas evidencia pueda probarse que se convino sobre el precio</a:t>
            </a:r>
            <a:r>
              <a:rPr lang="es-ES" altLang="es-ES" dirty="0">
                <a:ea typeface="ＭＳ Ｐゴシック" charset="-128"/>
              </a:rPr>
              <a:t>”</a:t>
            </a:r>
            <a:r>
              <a:rPr lang="es-ES" altLang="es-ES_tradnl" dirty="0">
                <a:ea typeface="ＭＳ Ｐゴシック" charset="-128"/>
              </a:rPr>
              <a:t>.  </a:t>
            </a:r>
            <a:endParaRPr lang="es-CO" altLang="es-ES_tradnl" dirty="0">
              <a:ea typeface="ＭＳ Ｐゴシック" charset="-128"/>
            </a:endParaRPr>
          </a:p>
          <a:p>
            <a:endParaRPr lang="es-CO" altLang="es-ES_tradnl" dirty="0">
              <a:ea typeface="ＭＳ Ｐゴシック" charset="-128"/>
            </a:endParaRPr>
          </a:p>
        </p:txBody>
      </p:sp>
    </p:spTree>
  </p:cSld>
  <p:clrMapOvr>
    <a:overrideClrMapping bg1="dk1" tx1="lt1" bg2="dk2" tx2="lt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38919" name="Rectangle 38918">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921" name="Rectangle 38920">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8913" name="Title 1"/>
          <p:cNvSpPr>
            <a:spLocks noGrp="1"/>
          </p:cNvSpPr>
          <p:nvPr>
            <p:ph type="title"/>
          </p:nvPr>
        </p:nvSpPr>
        <p:spPr>
          <a:xfrm>
            <a:off x="609153" y="804519"/>
            <a:ext cx="2431365" cy="4431360"/>
          </a:xfrm>
        </p:spPr>
        <p:txBody>
          <a:bodyPr anchor="ctr">
            <a:normAutofit/>
          </a:bodyPr>
          <a:lstStyle/>
          <a:p>
            <a:r>
              <a:rPr lang="es-CO" altLang="es-ES_tradnl" b="1">
                <a:ea typeface="ＭＳ Ｐゴシック" charset="-128"/>
              </a:rPr>
              <a:t>El pacto de arras</a:t>
            </a:r>
            <a:endParaRPr lang="es-CO" altLang="es-ES_tradnl">
              <a:ea typeface="ＭＳ Ｐゴシック" charset="-128"/>
            </a:endParaRPr>
          </a:p>
        </p:txBody>
      </p:sp>
      <p:cxnSp>
        <p:nvCxnSpPr>
          <p:cNvPr id="38923" name="Straight Connector 38922">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58867" y="890353"/>
            <a:ext cx="0" cy="45720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8914" name="Content Placeholder 2"/>
          <p:cNvSpPr>
            <a:spLocks noGrp="1"/>
          </p:cNvSpPr>
          <p:nvPr>
            <p:ph idx="1"/>
          </p:nvPr>
        </p:nvSpPr>
        <p:spPr>
          <a:xfrm>
            <a:off x="3478397" y="804520"/>
            <a:ext cx="4576919" cy="4431359"/>
          </a:xfrm>
        </p:spPr>
        <p:txBody>
          <a:bodyPr anchor="ctr">
            <a:normAutofit/>
          </a:bodyPr>
          <a:lstStyle/>
          <a:p>
            <a:r>
              <a:rPr lang="es-CO" altLang="es-ES_tradnl" b="1" i="1" dirty="0">
                <a:ea typeface="ＭＳ Ｐゴシック" charset="-128"/>
              </a:rPr>
              <a:t>Justiniano</a:t>
            </a:r>
            <a:r>
              <a:rPr lang="es-CO" altLang="es-ES_tradnl" dirty="0">
                <a:ea typeface="ＭＳ Ｐゴシック" charset="-128"/>
              </a:rPr>
              <a:t>: crea la función de retracto. </a:t>
            </a:r>
            <a:r>
              <a:rPr lang="es-ES" altLang="es-ES_tradnl" dirty="0">
                <a:ea typeface="ＭＳ Ｐゴシック" charset="-128"/>
              </a:rPr>
              <a:t>Inst. 3, XXIII, donde se dice que si se hubiere dado algo a título de arras:</a:t>
            </a:r>
            <a:endParaRPr lang="es-CO" altLang="es-ES_tradnl" dirty="0">
              <a:ea typeface="ＭＳ Ｐゴシック" charset="-128"/>
            </a:endParaRPr>
          </a:p>
          <a:p>
            <a:pPr algn="just"/>
            <a:r>
              <a:rPr lang="es-ES" altLang="es-ES" i="1" dirty="0">
                <a:ea typeface="ＭＳ Ｐゴシック" charset="-128"/>
              </a:rPr>
              <a:t>“</a:t>
            </a:r>
            <a:r>
              <a:rPr lang="es-ES" altLang="es-ES_tradnl" i="1" dirty="0">
                <a:ea typeface="ＭＳ Ｐゴシック" charset="-128"/>
              </a:rPr>
              <a:t>…ora se haya celebrado la venta por escrito, ora sin escrito, el que rehusare cumplir el contrato, si es el comprador, pierde lo que dio, y si es el vendedor, es compelido a restituir el duplo, aunque nada se haya manifestado sobre las arras</a:t>
            </a:r>
            <a:r>
              <a:rPr lang="es-ES" altLang="es-ES" dirty="0">
                <a:ea typeface="ＭＳ Ｐゴシック" charset="-128"/>
              </a:rPr>
              <a:t>”</a:t>
            </a:r>
            <a:r>
              <a:rPr lang="es-ES" altLang="es-ES_tradnl" dirty="0">
                <a:ea typeface="ＭＳ Ｐゴシック" charset="-128"/>
              </a:rPr>
              <a:t>. </a:t>
            </a:r>
            <a:endParaRPr lang="es-CO" altLang="es-ES_tradnl" dirty="0">
              <a:ea typeface="ＭＳ Ｐゴシック" charset="-128"/>
            </a:endParaRPr>
          </a:p>
          <a:p>
            <a:endParaRPr lang="es-CO" altLang="es-ES_tradnl" dirty="0">
              <a:ea typeface="ＭＳ Ｐゴシック" charset="-128"/>
            </a:endParaRPr>
          </a:p>
          <a:p>
            <a:endParaRPr lang="es-CO" altLang="es-ES_tradnl" dirty="0">
              <a:ea typeface="ＭＳ Ｐゴシック" charset="-128"/>
            </a:endParaRPr>
          </a:p>
        </p:txBody>
      </p:sp>
      <p:pic>
        <p:nvPicPr>
          <p:cNvPr id="38925" name="Picture 38924">
            <a:extLst>
              <a:ext uri="{FF2B5EF4-FFF2-40B4-BE49-F238E27FC236}">
                <a16:creationId xmlns:a16="http://schemas.microsoft.com/office/drawing/2014/main" id="{DCC0100C-A457-45B1-8A8B-8740F43EC1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spTree>
  </p:cSld>
  <p:clrMapOvr>
    <a:overrideClrMapping bg1="dk1" tx1="lt1" bg2="dk2" tx2="lt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4000"/>
                <a:satMod val="80000"/>
                <a:lumMod val="106000"/>
              </a:schemeClr>
            </a:gs>
            <a:gs pos="100000">
              <a:schemeClr val="bg1">
                <a:shade val="80000"/>
              </a:schemeClr>
            </a:gs>
          </a:gsLst>
          <a:path path="circle">
            <a:fillToRect l="50000" t="50000" r="50000" b="50000"/>
          </a:path>
        </a:gradFill>
        <a:effectLst/>
      </p:bgPr>
    </p:bg>
    <p:spTree>
      <p:nvGrpSpPr>
        <p:cNvPr id="1" name=""/>
        <p:cNvGrpSpPr/>
        <p:nvPr/>
      </p:nvGrpSpPr>
      <p:grpSpPr>
        <a:xfrm>
          <a:off x="0" y="0"/>
          <a:ext cx="0" cy="0"/>
          <a:chOff x="0" y="0"/>
          <a:chExt cx="0" cy="0"/>
        </a:xfrm>
      </p:grpSpPr>
      <p:sp useBgFill="1">
        <p:nvSpPr>
          <p:cNvPr id="39943" name="Rectangle 39942">
            <a:extLst>
              <a:ext uri="{FF2B5EF4-FFF2-40B4-BE49-F238E27FC236}">
                <a16:creationId xmlns:a16="http://schemas.microsoft.com/office/drawing/2014/main" id="{54F891EB-ED45-44C3-95D6-FFB2EC07FA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7"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45" name="Rectangle 39944">
            <a:extLst>
              <a:ext uri="{FF2B5EF4-FFF2-40B4-BE49-F238E27FC236}">
                <a16:creationId xmlns:a16="http://schemas.microsoft.com/office/drawing/2014/main" id="{2EA385B8-7C85-4CE0-AE3A-00EB627B34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9937" name="1 Título"/>
          <p:cNvSpPr>
            <a:spLocks noGrp="1"/>
          </p:cNvSpPr>
          <p:nvPr>
            <p:ph type="title"/>
          </p:nvPr>
        </p:nvSpPr>
        <p:spPr>
          <a:xfrm>
            <a:off x="609153" y="804519"/>
            <a:ext cx="2431365" cy="4431360"/>
          </a:xfrm>
        </p:spPr>
        <p:txBody>
          <a:bodyPr anchor="ctr">
            <a:normAutofit/>
          </a:bodyPr>
          <a:lstStyle/>
          <a:p>
            <a:r>
              <a:rPr lang="es-CO" altLang="es-ES_tradnl" b="1">
                <a:ea typeface="ＭＳ Ｐゴシック" charset="-128"/>
              </a:rPr>
              <a:t>El pacto de arras</a:t>
            </a:r>
          </a:p>
        </p:txBody>
      </p:sp>
      <p:cxnSp>
        <p:nvCxnSpPr>
          <p:cNvPr id="39947" name="Straight Connector 39946">
            <a:extLst>
              <a:ext uri="{FF2B5EF4-FFF2-40B4-BE49-F238E27FC236}">
                <a16:creationId xmlns:a16="http://schemas.microsoft.com/office/drawing/2014/main" id="{19AF263B-E208-40DF-A182-5193478DCF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258867" y="890353"/>
            <a:ext cx="0" cy="457200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9938" name="2 Marcador de contenido"/>
          <p:cNvSpPr>
            <a:spLocks noGrp="1"/>
          </p:cNvSpPr>
          <p:nvPr>
            <p:ph idx="1"/>
          </p:nvPr>
        </p:nvSpPr>
        <p:spPr>
          <a:xfrm>
            <a:off x="3478397" y="804520"/>
            <a:ext cx="4576919" cy="4431359"/>
          </a:xfrm>
        </p:spPr>
        <p:txBody>
          <a:bodyPr anchor="ctr">
            <a:normAutofit/>
          </a:bodyPr>
          <a:lstStyle/>
          <a:p>
            <a:r>
              <a:rPr lang="es-CO" altLang="es-ES_tradnl" b="1">
                <a:ea typeface="ＭＳ Ｐゴシック" charset="-128"/>
              </a:rPr>
              <a:t>2. Clases:</a:t>
            </a:r>
          </a:p>
          <a:p>
            <a:r>
              <a:rPr lang="es-CO" altLang="es-ES_tradnl" b="1">
                <a:ea typeface="ＭＳ Ｐゴシック" charset="-128"/>
              </a:rPr>
              <a:t>A. Simples o de retracto</a:t>
            </a:r>
            <a:r>
              <a:rPr lang="es-CO" altLang="es-ES_tradnl">
                <a:ea typeface="ＭＳ Ｐゴシック" charset="-128"/>
              </a:rPr>
              <a:t>: art. 1859 C.C. / Art. 866 C. Co. </a:t>
            </a:r>
          </a:p>
          <a:p>
            <a:pPr>
              <a:buFont typeface="Arial" charset="0"/>
              <a:buNone/>
            </a:pPr>
            <a:endParaRPr lang="es-CO" altLang="es-ES_tradnl">
              <a:ea typeface="ＭＳ Ｐゴシック" charset="-128"/>
            </a:endParaRPr>
          </a:p>
          <a:p>
            <a:r>
              <a:rPr lang="es-CO" altLang="es-ES_tradnl" b="1">
                <a:ea typeface="ＭＳ Ｐゴシック" charset="-128"/>
              </a:rPr>
              <a:t>B. Confirmatorias: </a:t>
            </a:r>
            <a:r>
              <a:rPr lang="es-CO" altLang="es-ES_tradnl">
                <a:ea typeface="ＭＳ Ｐゴシック" charset="-128"/>
              </a:rPr>
              <a:t>Art. 1861 C.C.</a:t>
            </a:r>
          </a:p>
          <a:p>
            <a:endParaRPr lang="es-CO" altLang="es-ES_tradnl">
              <a:ea typeface="ＭＳ Ｐゴシック" charset="-128"/>
            </a:endParaRPr>
          </a:p>
          <a:p>
            <a:r>
              <a:rPr lang="es-CO" altLang="es-ES_tradnl" b="1">
                <a:ea typeface="ＭＳ Ｐゴシック" charset="-128"/>
              </a:rPr>
              <a:t>C. Confirmatorias penales: </a:t>
            </a:r>
            <a:r>
              <a:rPr lang="es-CO" altLang="es-ES_tradnl">
                <a:ea typeface="ＭＳ Ｐゴシック" charset="-128"/>
              </a:rPr>
              <a:t>C.S.J., 6 de junio de 1955. </a:t>
            </a:r>
          </a:p>
        </p:txBody>
      </p:sp>
      <p:pic>
        <p:nvPicPr>
          <p:cNvPr id="39949" name="Picture 39948">
            <a:extLst>
              <a:ext uri="{FF2B5EF4-FFF2-40B4-BE49-F238E27FC236}">
                <a16:creationId xmlns:a16="http://schemas.microsoft.com/office/drawing/2014/main" id="{DCC0100C-A457-45B1-8A8B-8740F43EC1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spTree>
  </p:cSld>
  <p:clrMapOvr>
    <a:overrideClrMapping bg1="dk1" tx1="lt1" bg2="dk2" tx2="lt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40968" name="Rectangle 40967">
            <a:extLst>
              <a:ext uri="{FF2B5EF4-FFF2-40B4-BE49-F238E27FC236}">
                <a16:creationId xmlns:a16="http://schemas.microsoft.com/office/drawing/2014/main" id="{7BEFDA1A-2A01-4C29-A5D0-AE6F050D07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64" name="Picture 40963" descr="Calendario sobre la mesa">
            <a:extLst>
              <a:ext uri="{FF2B5EF4-FFF2-40B4-BE49-F238E27FC236}">
                <a16:creationId xmlns:a16="http://schemas.microsoft.com/office/drawing/2014/main" id="{34DD2635-0634-4D38-DC73-7422CB24505E}"/>
              </a:ext>
            </a:extLst>
          </p:cNvPr>
          <p:cNvPicPr>
            <a:picLocks noChangeAspect="1"/>
          </p:cNvPicPr>
          <p:nvPr/>
        </p:nvPicPr>
        <p:blipFill rotWithShape="1">
          <a:blip r:embed="rId2">
            <a:duotone>
              <a:schemeClr val="bg2">
                <a:shade val="45000"/>
                <a:satMod val="135000"/>
              </a:schemeClr>
              <a:prstClr val="white"/>
            </a:duotone>
            <a:alphaModFix amt="50000"/>
          </a:blip>
          <a:srcRect r="11001" b="-1"/>
          <a:stretch/>
        </p:blipFill>
        <p:spPr>
          <a:xfrm>
            <a:off x="228" y="10"/>
            <a:ext cx="9143772" cy="6857990"/>
          </a:xfrm>
          <a:prstGeom prst="rect">
            <a:avLst/>
          </a:prstGeom>
        </p:spPr>
      </p:pic>
      <p:cxnSp>
        <p:nvCxnSpPr>
          <p:cNvPr id="40970" name="Straight Connector 40969">
            <a:extLst>
              <a:ext uri="{FF2B5EF4-FFF2-40B4-BE49-F238E27FC236}">
                <a16:creationId xmlns:a16="http://schemas.microsoft.com/office/drawing/2014/main" id="{17FD20E5-30AF-47B9-9256-2E8E904CBB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0961" name="1 Título"/>
          <p:cNvSpPr>
            <a:spLocks noGrp="1"/>
          </p:cNvSpPr>
          <p:nvPr>
            <p:ph type="title"/>
          </p:nvPr>
        </p:nvSpPr>
        <p:spPr>
          <a:xfrm>
            <a:off x="1088684" y="804519"/>
            <a:ext cx="7202456" cy="1049235"/>
          </a:xfrm>
        </p:spPr>
        <p:txBody>
          <a:bodyPr>
            <a:normAutofit/>
          </a:bodyPr>
          <a:lstStyle/>
          <a:p>
            <a:r>
              <a:rPr lang="es-CO" altLang="es-ES_tradnl" b="1">
                <a:ea typeface="ＭＳ Ｐゴシック" charset="-128"/>
              </a:rPr>
              <a:t>Arras simples o de retracto</a:t>
            </a:r>
          </a:p>
        </p:txBody>
      </p:sp>
      <p:sp>
        <p:nvSpPr>
          <p:cNvPr id="40972" name="Rectangle 40971">
            <a:extLst>
              <a:ext uri="{FF2B5EF4-FFF2-40B4-BE49-F238E27FC236}">
                <a16:creationId xmlns:a16="http://schemas.microsoft.com/office/drawing/2014/main" id="{279D3810-B86F-4009-84EC-DE0FEABD6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62" name="2 Marcador de contenido"/>
          <p:cNvSpPr>
            <a:spLocks noGrp="1"/>
          </p:cNvSpPr>
          <p:nvPr>
            <p:ph idx="1"/>
          </p:nvPr>
        </p:nvSpPr>
        <p:spPr>
          <a:xfrm>
            <a:off x="1088684" y="2015732"/>
            <a:ext cx="7202456" cy="3450613"/>
          </a:xfrm>
        </p:spPr>
        <p:txBody>
          <a:bodyPr>
            <a:normAutofit/>
          </a:bodyPr>
          <a:lstStyle/>
          <a:p>
            <a:r>
              <a:rPr lang="es-CO" altLang="es-ES_tradnl">
                <a:ea typeface="ＭＳ Ｐゴシック" charset="-128"/>
              </a:rPr>
              <a:t>1. </a:t>
            </a:r>
            <a:r>
              <a:rPr lang="es-CO" altLang="es-ES_tradnl" b="1">
                <a:ea typeface="ＭＳ Ｐゴシック" charset="-128"/>
              </a:rPr>
              <a:t>Naturaleza jurídica y contenido. </a:t>
            </a:r>
            <a:r>
              <a:rPr lang="es-CO" altLang="es-ES_tradnl">
                <a:ea typeface="ＭＳ Ｐゴシック" charset="-128"/>
              </a:rPr>
              <a:t>Sentido del artículo 1859. </a:t>
            </a:r>
          </a:p>
          <a:p>
            <a:pPr>
              <a:buFont typeface="Arial" charset="0"/>
              <a:buNone/>
            </a:pPr>
            <a:endParaRPr lang="es-CO" altLang="es-ES_tradnl">
              <a:ea typeface="ＭＳ Ｐゴシック" charset="-128"/>
            </a:endParaRPr>
          </a:p>
          <a:p>
            <a:r>
              <a:rPr lang="es-CO" altLang="es-ES_tradnl">
                <a:ea typeface="ＭＳ Ｐゴシック" charset="-128"/>
              </a:rPr>
              <a:t>- </a:t>
            </a:r>
            <a:r>
              <a:rPr lang="ja-JP" altLang="es-CO" b="1" i="1">
                <a:ea typeface="ＭＳ Ｐゴシック" charset="-128"/>
              </a:rPr>
              <a:t>“</a:t>
            </a:r>
            <a:r>
              <a:rPr lang="es-CO" altLang="ja-JP" b="1" i="1">
                <a:ea typeface="ＭＳ Ｐゴシック" charset="-128"/>
              </a:rPr>
              <a:t>Garantía</a:t>
            </a:r>
            <a:r>
              <a:rPr lang="ja-JP" altLang="es-CO" b="1" i="1">
                <a:ea typeface="ＭＳ Ｐゴシック" charset="-128"/>
              </a:rPr>
              <a:t>”</a:t>
            </a:r>
            <a:r>
              <a:rPr lang="es-CO" altLang="ja-JP" b="1" i="1">
                <a:ea typeface="ＭＳ Ｐゴシック" charset="-128"/>
              </a:rPr>
              <a:t> </a:t>
            </a:r>
            <a:r>
              <a:rPr lang="es-CO" altLang="ja-JP">
                <a:ea typeface="ＭＳ Ｐゴシック" charset="-128"/>
              </a:rPr>
              <a:t>de celebración</a:t>
            </a:r>
          </a:p>
          <a:p>
            <a:r>
              <a:rPr lang="es-CO" altLang="es-ES_tradnl">
                <a:ea typeface="ＭＳ Ｐゴシック" charset="-128"/>
              </a:rPr>
              <a:t>- </a:t>
            </a:r>
            <a:r>
              <a:rPr lang="ja-JP" altLang="es-CO" b="1" i="1">
                <a:ea typeface="ＭＳ Ｐゴシック" charset="-128"/>
              </a:rPr>
              <a:t>“</a:t>
            </a:r>
            <a:r>
              <a:rPr lang="es-CO" altLang="ja-JP" b="1" i="1">
                <a:ea typeface="ＭＳ Ｐゴシック" charset="-128"/>
              </a:rPr>
              <a:t>Garantía</a:t>
            </a:r>
            <a:r>
              <a:rPr lang="ja-JP" altLang="es-CO" b="1" i="1">
                <a:ea typeface="ＭＳ Ｐゴシック" charset="-128"/>
              </a:rPr>
              <a:t>”</a:t>
            </a:r>
            <a:r>
              <a:rPr lang="es-CO" altLang="ja-JP" b="1" i="1">
                <a:ea typeface="ＭＳ Ｐゴシック" charset="-128"/>
              </a:rPr>
              <a:t> </a:t>
            </a:r>
            <a:r>
              <a:rPr lang="es-CO" altLang="ja-JP">
                <a:ea typeface="ＭＳ Ｐゴシック" charset="-128"/>
              </a:rPr>
              <a:t>de ejecución.</a:t>
            </a:r>
          </a:p>
          <a:p>
            <a:pPr>
              <a:buFont typeface="Arial" charset="0"/>
              <a:buNone/>
            </a:pPr>
            <a:endParaRPr lang="es-CO" altLang="es-ES_tradnl">
              <a:ea typeface="ＭＳ Ｐゴシック" charset="-128"/>
            </a:endParaRPr>
          </a:p>
          <a:p>
            <a:r>
              <a:rPr lang="es-CO" altLang="es-ES_tradnl">
                <a:ea typeface="ＭＳ Ｐゴシック" charset="-128"/>
              </a:rPr>
              <a:t>2. </a:t>
            </a:r>
            <a:r>
              <a:rPr lang="es-CO" altLang="es-ES_tradnl" b="1">
                <a:ea typeface="ＭＳ Ｐゴシック" charset="-128"/>
              </a:rPr>
              <a:t>Contratos en los que pueden pactarse</a:t>
            </a:r>
            <a:r>
              <a:rPr lang="es-CO" altLang="es-ES_tradnl">
                <a:ea typeface="ＭＳ Ｐゴシック" charset="-128"/>
              </a:rPr>
              <a:t>. C.S.J. 21 febrero 1967. </a:t>
            </a:r>
          </a:p>
        </p:txBody>
      </p:sp>
      <p:pic>
        <p:nvPicPr>
          <p:cNvPr id="40974" name="Picture 40973">
            <a:extLst>
              <a:ext uri="{FF2B5EF4-FFF2-40B4-BE49-F238E27FC236}">
                <a16:creationId xmlns:a16="http://schemas.microsoft.com/office/drawing/2014/main" id="{C33612A4-0B77-4479-B2AA-F178599550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40976" name="Straight Connector 40975">
            <a:extLst>
              <a:ext uri="{FF2B5EF4-FFF2-40B4-BE49-F238E27FC236}">
                <a16:creationId xmlns:a16="http://schemas.microsoft.com/office/drawing/2014/main" id="{078A367A-3E83-4B48-A0F7-43FBE33328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992" name="Rectangle 41991">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988" name="Picture 41987" descr="Gráfico en un documento con un bolígrafo">
            <a:extLst>
              <a:ext uri="{FF2B5EF4-FFF2-40B4-BE49-F238E27FC236}">
                <a16:creationId xmlns:a16="http://schemas.microsoft.com/office/drawing/2014/main" id="{57C855E7-B2D0-5860-41C0-38A02401FC04}"/>
              </a:ext>
            </a:extLst>
          </p:cNvPr>
          <p:cNvPicPr>
            <a:picLocks noChangeAspect="1"/>
          </p:cNvPicPr>
          <p:nvPr/>
        </p:nvPicPr>
        <p:blipFill rotWithShape="1">
          <a:blip r:embed="rId2">
            <a:alphaModFix amt="50000"/>
          </a:blip>
          <a:srcRect l="11002" r="-1" b="-1"/>
          <a:stretch/>
        </p:blipFill>
        <p:spPr>
          <a:xfrm>
            <a:off x="228" y="10"/>
            <a:ext cx="9143772" cy="6857990"/>
          </a:xfrm>
          <a:prstGeom prst="rect">
            <a:avLst/>
          </a:prstGeom>
        </p:spPr>
      </p:pic>
      <p:sp>
        <p:nvSpPr>
          <p:cNvPr id="41994"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41996"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41998" name="Rectangle 41997">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1985" name="1 Título"/>
          <p:cNvSpPr>
            <a:spLocks noGrp="1"/>
          </p:cNvSpPr>
          <p:nvPr>
            <p:ph type="title"/>
          </p:nvPr>
        </p:nvSpPr>
        <p:spPr>
          <a:xfrm>
            <a:off x="847703" y="1193800"/>
            <a:ext cx="2394787" cy="4699000"/>
          </a:xfrm>
        </p:spPr>
        <p:txBody>
          <a:bodyPr anchor="ctr">
            <a:normAutofit/>
          </a:bodyPr>
          <a:lstStyle/>
          <a:p>
            <a:r>
              <a:rPr lang="es-CO" altLang="es-ES_tradnl" sz="3000" b="1">
                <a:ea typeface="ＭＳ Ｐゴシック" charset="-128"/>
              </a:rPr>
              <a:t>Arras simples o de retracto</a:t>
            </a:r>
          </a:p>
        </p:txBody>
      </p:sp>
      <p:cxnSp>
        <p:nvCxnSpPr>
          <p:cNvPr id="42000" name="Straight Connector 41999">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41986" name="2 Marcador de contenido"/>
          <p:cNvSpPr>
            <a:spLocks noGrp="1"/>
          </p:cNvSpPr>
          <p:nvPr>
            <p:ph idx="1"/>
          </p:nvPr>
        </p:nvSpPr>
        <p:spPr>
          <a:xfrm>
            <a:off x="3732477" y="1193800"/>
            <a:ext cx="4563818" cy="4699000"/>
          </a:xfrm>
        </p:spPr>
        <p:txBody>
          <a:bodyPr anchor="ctr">
            <a:normAutofit/>
          </a:bodyPr>
          <a:lstStyle/>
          <a:p>
            <a:r>
              <a:rPr lang="es-CO" altLang="es-ES_tradnl" dirty="0">
                <a:ea typeface="ＭＳ Ｐゴシック" charset="-128"/>
              </a:rPr>
              <a:t>3. </a:t>
            </a:r>
            <a:r>
              <a:rPr lang="es-CO" altLang="es-ES_tradnl" b="1" dirty="0">
                <a:ea typeface="ＭＳ Ｐゴシック" charset="-128"/>
              </a:rPr>
              <a:t>Efectos derivados del ejercicio del retracto</a:t>
            </a:r>
            <a:r>
              <a:rPr lang="es-CO" altLang="es-ES_tradnl" dirty="0">
                <a:ea typeface="ＭＳ Ｐゴシック" charset="-128"/>
              </a:rPr>
              <a:t>: 1859 – 1860 C.C. </a:t>
            </a:r>
          </a:p>
          <a:p>
            <a:r>
              <a:rPr lang="es-CO" altLang="es-ES_tradnl" dirty="0">
                <a:ea typeface="ＭＳ Ｐゴシック" charset="-128"/>
              </a:rPr>
              <a:t>4. </a:t>
            </a:r>
            <a:r>
              <a:rPr lang="es-CO" altLang="es-ES_tradnl" b="1" dirty="0">
                <a:ea typeface="ＭＳ Ｐゴシック" charset="-128"/>
              </a:rPr>
              <a:t>Efectos derivados del no ejercicio del retracto</a:t>
            </a:r>
            <a:r>
              <a:rPr lang="es-CO" altLang="es-ES_tradnl" dirty="0">
                <a:ea typeface="ＭＳ Ｐゴシック" charset="-128"/>
              </a:rPr>
              <a:t> Se deben restituir o imputar a la prestación debida a t</a:t>
            </a:r>
            <a:r>
              <a:rPr lang="es-ES" altLang="es-ES_tradnl" dirty="0">
                <a:ea typeface="ＭＳ Ｐゴシック" charset="-128"/>
              </a:rPr>
              <a:t>i</a:t>
            </a:r>
            <a:r>
              <a:rPr lang="es-CO" altLang="es-ES_tradnl" dirty="0">
                <a:ea typeface="ＭＳ Ｐゴシック" charset="-128"/>
              </a:rPr>
              <a:t>tulo de compensación. Supuestos a diferenciar: Quien y qué se da a título de arras. (V. art. 866 inc. 2 C.Co.). </a:t>
            </a:r>
            <a:endParaRPr lang="es-CO" altLang="es-ES_tradnl">
              <a:ea typeface="ＭＳ Ｐゴシック" charset="-128"/>
            </a:endParaRPr>
          </a:p>
          <a:p>
            <a:r>
              <a:rPr lang="es-CO" altLang="es-ES_tradnl" dirty="0">
                <a:ea typeface="ＭＳ Ｐゴシック" charset="-128"/>
              </a:rPr>
              <a:t>5. </a:t>
            </a:r>
            <a:r>
              <a:rPr lang="es-CO" altLang="es-ES_tradnl" b="1" dirty="0">
                <a:ea typeface="ＭＳ Ｐゴシック" charset="-128"/>
              </a:rPr>
              <a:t>Arras simples y cláusula penal</a:t>
            </a:r>
            <a:r>
              <a:rPr lang="es-CO" altLang="es-ES_tradnl" dirty="0">
                <a:ea typeface="ＭＳ Ｐゴシック" charset="-128"/>
              </a:rPr>
              <a:t>. </a:t>
            </a:r>
          </a:p>
          <a:p>
            <a:endParaRPr lang="es-CO" altLang="es-ES_tradnl" dirty="0">
              <a:ea typeface="ＭＳ Ｐゴシック" charset="-128"/>
            </a:endParaRPr>
          </a:p>
        </p:txBody>
      </p:sp>
      <p:sp>
        <p:nvSpPr>
          <p:cNvPr id="42002"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016" name="Rectangle 43015">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012" name="Picture 43011" descr="Signo de interrogación en fondo de color verde pastel">
            <a:extLst>
              <a:ext uri="{FF2B5EF4-FFF2-40B4-BE49-F238E27FC236}">
                <a16:creationId xmlns:a16="http://schemas.microsoft.com/office/drawing/2014/main" id="{E3789BFD-0442-DAD7-52EB-C22A6BD21D77}"/>
              </a:ext>
            </a:extLst>
          </p:cNvPr>
          <p:cNvPicPr>
            <a:picLocks noChangeAspect="1"/>
          </p:cNvPicPr>
          <p:nvPr/>
        </p:nvPicPr>
        <p:blipFill rotWithShape="1">
          <a:blip r:embed="rId2">
            <a:alphaModFix amt="50000"/>
          </a:blip>
          <a:srcRect l="2"/>
          <a:stretch/>
        </p:blipFill>
        <p:spPr>
          <a:xfrm>
            <a:off x="228" y="10"/>
            <a:ext cx="9143772" cy="6857990"/>
          </a:xfrm>
          <a:prstGeom prst="rect">
            <a:avLst/>
          </a:prstGeom>
        </p:spPr>
      </p:pic>
      <p:sp>
        <p:nvSpPr>
          <p:cNvPr id="43018"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43020"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43022" name="Rectangle 43021">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3009" name="1 Título"/>
          <p:cNvSpPr>
            <a:spLocks noGrp="1"/>
          </p:cNvSpPr>
          <p:nvPr>
            <p:ph type="title"/>
          </p:nvPr>
        </p:nvSpPr>
        <p:spPr>
          <a:xfrm>
            <a:off x="847703" y="1193800"/>
            <a:ext cx="2394787" cy="4699000"/>
          </a:xfrm>
        </p:spPr>
        <p:txBody>
          <a:bodyPr anchor="ctr">
            <a:normAutofit/>
          </a:bodyPr>
          <a:lstStyle/>
          <a:p>
            <a:r>
              <a:rPr lang="es-CO" altLang="es-ES_tradnl" sz="1800" b="1">
                <a:ea typeface="ＭＳ Ｐゴシック" charset="-128"/>
              </a:rPr>
              <a:t>Arras confirmatorias</a:t>
            </a:r>
          </a:p>
        </p:txBody>
      </p:sp>
      <p:cxnSp>
        <p:nvCxnSpPr>
          <p:cNvPr id="43024" name="Straight Connector 43023">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43010" name="2 Marcador de contenido"/>
          <p:cNvSpPr>
            <a:spLocks noGrp="1"/>
          </p:cNvSpPr>
          <p:nvPr>
            <p:ph idx="1"/>
          </p:nvPr>
        </p:nvSpPr>
        <p:spPr>
          <a:xfrm>
            <a:off x="3732477" y="1193800"/>
            <a:ext cx="4563818" cy="4699000"/>
          </a:xfrm>
        </p:spPr>
        <p:txBody>
          <a:bodyPr anchor="ctr">
            <a:normAutofit/>
          </a:bodyPr>
          <a:lstStyle/>
          <a:p>
            <a:r>
              <a:rPr lang="es-CO" altLang="es-ES_tradnl" dirty="0">
                <a:ea typeface="ＭＳ Ｐゴシック" charset="-128"/>
              </a:rPr>
              <a:t>1. </a:t>
            </a:r>
            <a:r>
              <a:rPr lang="es-CO" altLang="es-ES_tradnl" b="1" dirty="0">
                <a:ea typeface="ＭＳ Ｐゴシック" charset="-128"/>
              </a:rPr>
              <a:t>Naturaleza jurídica y contenido</a:t>
            </a:r>
            <a:r>
              <a:rPr lang="es-CO" altLang="es-ES_tradnl" dirty="0">
                <a:ea typeface="ＭＳ Ｐゴシック" charset="-128"/>
              </a:rPr>
              <a:t>. Art. 1861 C.C.</a:t>
            </a:r>
            <a:endParaRPr lang="es-CO" altLang="es-ES_tradnl">
              <a:ea typeface="ＭＳ Ｐゴシック" charset="-128"/>
            </a:endParaRPr>
          </a:p>
          <a:p>
            <a:endParaRPr lang="es-CO" altLang="es-ES_tradnl" dirty="0">
              <a:ea typeface="ＭＳ Ｐゴシック" charset="-128"/>
            </a:endParaRPr>
          </a:p>
          <a:p>
            <a:endParaRPr lang="es-CO" altLang="es-ES_tradnl" dirty="0">
              <a:ea typeface="ＭＳ Ｐゴシック" charset="-128"/>
            </a:endParaRPr>
          </a:p>
          <a:p>
            <a:r>
              <a:rPr lang="es-CO" altLang="es-ES_tradnl" dirty="0">
                <a:ea typeface="ＭＳ Ｐゴシック" charset="-128"/>
              </a:rPr>
              <a:t>2. </a:t>
            </a:r>
            <a:r>
              <a:rPr lang="es-CO" altLang="es-ES_tradnl" b="1" dirty="0">
                <a:ea typeface="ＭＳ Ｐゴシック" charset="-128"/>
              </a:rPr>
              <a:t>Contratos en los que pueden pactarse</a:t>
            </a:r>
            <a:r>
              <a:rPr lang="es-CO" altLang="es-ES_tradnl" dirty="0">
                <a:ea typeface="ＭＳ Ｐゴシック" charset="-128"/>
              </a:rPr>
              <a:t>.</a:t>
            </a:r>
            <a:endParaRPr lang="es-CO" altLang="es-ES_tradnl">
              <a:ea typeface="ＭＳ Ｐゴシック" charset="-128"/>
            </a:endParaRPr>
          </a:p>
          <a:p>
            <a:endParaRPr lang="es-CO" altLang="es-ES_tradnl" dirty="0">
              <a:ea typeface="ＭＳ Ｐゴシック" charset="-128"/>
            </a:endParaRPr>
          </a:p>
          <a:p>
            <a:endParaRPr lang="es-CO" altLang="es-ES_tradnl" dirty="0">
              <a:ea typeface="ＭＳ Ｐゴシック" charset="-128"/>
            </a:endParaRPr>
          </a:p>
          <a:p>
            <a:r>
              <a:rPr lang="es-CO" altLang="es-ES_tradnl" dirty="0">
                <a:ea typeface="ＭＳ Ｐゴシック" charset="-128"/>
              </a:rPr>
              <a:t>3. </a:t>
            </a:r>
            <a:r>
              <a:rPr lang="es-CO" altLang="es-ES_tradnl" b="1" dirty="0">
                <a:ea typeface="ＭＳ Ｐゴシック" charset="-128"/>
              </a:rPr>
              <a:t>Efecto</a:t>
            </a:r>
            <a:r>
              <a:rPr lang="es-CO" altLang="es-ES_tradnl" dirty="0">
                <a:ea typeface="ＭＳ Ｐゴシック" charset="-128"/>
              </a:rPr>
              <a:t>. </a:t>
            </a:r>
          </a:p>
        </p:txBody>
      </p:sp>
      <p:sp>
        <p:nvSpPr>
          <p:cNvPr id="43026"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44040" name="Rectangle 44039">
            <a:extLst>
              <a:ext uri="{FF2B5EF4-FFF2-40B4-BE49-F238E27FC236}">
                <a16:creationId xmlns:a16="http://schemas.microsoft.com/office/drawing/2014/main" id="{7BEFDA1A-2A01-4C29-A5D0-AE6F050D07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036" name="Picture 44035" descr="Manos ancianas con algunas monedas">
            <a:extLst>
              <a:ext uri="{FF2B5EF4-FFF2-40B4-BE49-F238E27FC236}">
                <a16:creationId xmlns:a16="http://schemas.microsoft.com/office/drawing/2014/main" id="{FA1789DB-0F7D-3763-B2F4-B63CE80D098E}"/>
              </a:ext>
            </a:extLst>
          </p:cNvPr>
          <p:cNvPicPr>
            <a:picLocks noChangeAspect="1"/>
          </p:cNvPicPr>
          <p:nvPr/>
        </p:nvPicPr>
        <p:blipFill rotWithShape="1">
          <a:blip r:embed="rId2">
            <a:duotone>
              <a:schemeClr val="bg2">
                <a:shade val="45000"/>
                <a:satMod val="135000"/>
              </a:schemeClr>
              <a:prstClr val="white"/>
            </a:duotone>
            <a:alphaModFix amt="50000"/>
          </a:blip>
          <a:srcRect r="11001" b="-1"/>
          <a:stretch/>
        </p:blipFill>
        <p:spPr>
          <a:xfrm>
            <a:off x="228" y="10"/>
            <a:ext cx="9143772" cy="6857990"/>
          </a:xfrm>
          <a:prstGeom prst="rect">
            <a:avLst/>
          </a:prstGeom>
        </p:spPr>
      </p:pic>
      <p:cxnSp>
        <p:nvCxnSpPr>
          <p:cNvPr id="44042" name="Straight Connector 44041">
            <a:extLst>
              <a:ext uri="{FF2B5EF4-FFF2-40B4-BE49-F238E27FC236}">
                <a16:creationId xmlns:a16="http://schemas.microsoft.com/office/drawing/2014/main" id="{17FD20E5-30AF-47B9-9256-2E8E904CBBC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90422" y="1847088"/>
            <a:ext cx="7205642"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4033" name="1 Título"/>
          <p:cNvSpPr>
            <a:spLocks noGrp="1"/>
          </p:cNvSpPr>
          <p:nvPr>
            <p:ph type="title"/>
          </p:nvPr>
        </p:nvSpPr>
        <p:spPr>
          <a:xfrm>
            <a:off x="1088684" y="804519"/>
            <a:ext cx="7202456" cy="1049235"/>
          </a:xfrm>
        </p:spPr>
        <p:txBody>
          <a:bodyPr>
            <a:normAutofit/>
          </a:bodyPr>
          <a:lstStyle/>
          <a:p>
            <a:r>
              <a:rPr lang="es-CO" altLang="es-ES_tradnl" b="1">
                <a:ea typeface="ＭＳ Ｐゴシック" charset="-128"/>
              </a:rPr>
              <a:t>Arras confirmatorias penales</a:t>
            </a:r>
          </a:p>
        </p:txBody>
      </p:sp>
      <p:sp>
        <p:nvSpPr>
          <p:cNvPr id="44044" name="Rectangle 44043">
            <a:extLst>
              <a:ext uri="{FF2B5EF4-FFF2-40B4-BE49-F238E27FC236}">
                <a16:creationId xmlns:a16="http://schemas.microsoft.com/office/drawing/2014/main" id="{279D3810-B86F-4009-84EC-DE0FEABD6F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034" name="2 Marcador de contenido"/>
          <p:cNvSpPr>
            <a:spLocks noGrp="1"/>
          </p:cNvSpPr>
          <p:nvPr>
            <p:ph idx="1"/>
          </p:nvPr>
        </p:nvSpPr>
        <p:spPr>
          <a:xfrm>
            <a:off x="1088684" y="2015732"/>
            <a:ext cx="7202456" cy="3450613"/>
          </a:xfrm>
        </p:spPr>
        <p:txBody>
          <a:bodyPr>
            <a:normAutofit/>
          </a:bodyPr>
          <a:lstStyle/>
          <a:p>
            <a:r>
              <a:rPr lang="es-CO" altLang="es-ES_tradnl" dirty="0">
                <a:ea typeface="ＭＳ Ｐゴシック" charset="-128"/>
              </a:rPr>
              <a:t>1. </a:t>
            </a:r>
            <a:r>
              <a:rPr lang="es-CO" altLang="es-ES_tradnl" b="1" dirty="0">
                <a:ea typeface="ＭＳ Ｐゴシック" charset="-128"/>
              </a:rPr>
              <a:t>Naturaleza jurídica y contenido</a:t>
            </a:r>
            <a:r>
              <a:rPr lang="es-CO" altLang="es-ES_tradnl" dirty="0">
                <a:ea typeface="ＭＳ Ｐゴシック" charset="-128"/>
              </a:rPr>
              <a:t>. C.S.J. 6 de junio de 1955. </a:t>
            </a:r>
            <a:endParaRPr lang="es-CO" altLang="es-ES_tradnl">
              <a:ea typeface="ＭＳ Ｐゴシック" charset="-128"/>
            </a:endParaRPr>
          </a:p>
          <a:p>
            <a:r>
              <a:rPr lang="es-CO" altLang="es-ES_tradnl" dirty="0">
                <a:ea typeface="ＭＳ Ｐゴシック" charset="-128"/>
              </a:rPr>
              <a:t>2. </a:t>
            </a:r>
            <a:r>
              <a:rPr lang="es-CO" altLang="es-ES_tradnl" b="1" dirty="0">
                <a:ea typeface="ＭＳ Ｐゴシック" charset="-128"/>
              </a:rPr>
              <a:t>Contratos en los que pueden pactarse</a:t>
            </a:r>
            <a:r>
              <a:rPr lang="es-CO" altLang="es-ES_tradnl" dirty="0">
                <a:ea typeface="ＭＳ Ｐゴシック" charset="-128"/>
              </a:rPr>
              <a:t>.</a:t>
            </a:r>
            <a:endParaRPr lang="es-CO" altLang="es-ES_tradnl">
              <a:ea typeface="ＭＳ Ｐゴシック" charset="-128"/>
            </a:endParaRPr>
          </a:p>
          <a:p>
            <a:r>
              <a:rPr lang="es-CO" altLang="es-ES_tradnl" b="1" i="1" dirty="0">
                <a:ea typeface="ＭＳ Ｐゴシック" charset="-128"/>
              </a:rPr>
              <a:t>Limitación impuesta por la Ley 820 de 2003</a:t>
            </a:r>
            <a:r>
              <a:rPr lang="es-CO" altLang="es-ES_tradnl" dirty="0">
                <a:ea typeface="ＭＳ Ｐゴシック" charset="-128"/>
              </a:rPr>
              <a:t>, art. 16. Se prohíbe exigir dinero u otra </a:t>
            </a:r>
            <a:r>
              <a:rPr lang="es-CO" altLang="es-ES" dirty="0">
                <a:ea typeface="ＭＳ Ｐゴシック" charset="-128"/>
              </a:rPr>
              <a:t>“</a:t>
            </a:r>
            <a:r>
              <a:rPr lang="es-CO" altLang="es-ES_tradnl" dirty="0">
                <a:ea typeface="ＭＳ Ｐゴシック" charset="-128"/>
              </a:rPr>
              <a:t>clase de cauciones reales</a:t>
            </a:r>
            <a:r>
              <a:rPr lang="es-CO" altLang="es-ES" dirty="0">
                <a:ea typeface="ＭＳ Ｐゴシック" charset="-128"/>
              </a:rPr>
              <a:t>”</a:t>
            </a:r>
            <a:r>
              <a:rPr lang="es-CO" altLang="es-ES_tradnl" dirty="0">
                <a:ea typeface="ＭＳ Ｐゴシック" charset="-128"/>
              </a:rPr>
              <a:t> para garantizar el cumplimiento de obligaciones del arrendatario.</a:t>
            </a:r>
            <a:endParaRPr lang="es-CO" altLang="es-ES_tradnl">
              <a:ea typeface="ＭＳ Ｐゴシック" charset="-128"/>
            </a:endParaRPr>
          </a:p>
          <a:p>
            <a:r>
              <a:rPr lang="es-CO" altLang="es-ES_tradnl" dirty="0">
                <a:ea typeface="ＭＳ Ｐゴシック" charset="-128"/>
              </a:rPr>
              <a:t>3. </a:t>
            </a:r>
            <a:r>
              <a:rPr lang="es-CO" altLang="es-ES_tradnl" b="1" dirty="0">
                <a:ea typeface="ＭＳ Ｐゴシック" charset="-128"/>
              </a:rPr>
              <a:t>Efecto</a:t>
            </a:r>
            <a:r>
              <a:rPr lang="es-CO" altLang="es-ES_tradnl" dirty="0">
                <a:ea typeface="ＭＳ Ｐゴシック" charset="-128"/>
              </a:rPr>
              <a:t>. </a:t>
            </a:r>
          </a:p>
        </p:txBody>
      </p:sp>
      <p:pic>
        <p:nvPicPr>
          <p:cNvPr id="44046" name="Picture 44045">
            <a:extLst>
              <a:ext uri="{FF2B5EF4-FFF2-40B4-BE49-F238E27FC236}">
                <a16:creationId xmlns:a16="http://schemas.microsoft.com/office/drawing/2014/main" id="{C33612A4-0B77-4479-B2AA-F178599550A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44048" name="Straight Connector 44047">
            <a:extLst>
              <a:ext uri="{FF2B5EF4-FFF2-40B4-BE49-F238E27FC236}">
                <a16:creationId xmlns:a16="http://schemas.microsoft.com/office/drawing/2014/main" id="{078A367A-3E83-4B48-A0F7-43FBE33328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064" name="Rectangle 45063">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060" name="Picture 45059" descr="Gráfico en un documento con un bolígrafo">
            <a:extLst>
              <a:ext uri="{FF2B5EF4-FFF2-40B4-BE49-F238E27FC236}">
                <a16:creationId xmlns:a16="http://schemas.microsoft.com/office/drawing/2014/main" id="{188D9C6B-A062-EBB1-0C44-32CE6DA32A4E}"/>
              </a:ext>
            </a:extLst>
          </p:cNvPr>
          <p:cNvPicPr>
            <a:picLocks noChangeAspect="1"/>
          </p:cNvPicPr>
          <p:nvPr/>
        </p:nvPicPr>
        <p:blipFill rotWithShape="1">
          <a:blip r:embed="rId2">
            <a:alphaModFix amt="50000"/>
          </a:blip>
          <a:srcRect l="11002" r="-1" b="-1"/>
          <a:stretch/>
        </p:blipFill>
        <p:spPr>
          <a:xfrm>
            <a:off x="228" y="10"/>
            <a:ext cx="9143772" cy="6857990"/>
          </a:xfrm>
          <a:prstGeom prst="rect">
            <a:avLst/>
          </a:prstGeom>
        </p:spPr>
      </p:pic>
      <p:sp>
        <p:nvSpPr>
          <p:cNvPr id="45066"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45068"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45070" name="Rectangle 45069">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5057" name="1 Título"/>
          <p:cNvSpPr>
            <a:spLocks noGrp="1"/>
          </p:cNvSpPr>
          <p:nvPr>
            <p:ph type="title"/>
          </p:nvPr>
        </p:nvSpPr>
        <p:spPr>
          <a:xfrm>
            <a:off x="847703" y="1193800"/>
            <a:ext cx="2394787" cy="4699000"/>
          </a:xfrm>
        </p:spPr>
        <p:txBody>
          <a:bodyPr anchor="ctr">
            <a:normAutofit/>
          </a:bodyPr>
          <a:lstStyle/>
          <a:p>
            <a:r>
              <a:rPr lang="es-CO" altLang="es-ES_tradnl" sz="3000">
                <a:ea typeface="ＭＳ Ｐゴシック" charset="-128"/>
              </a:rPr>
              <a:t>Los elementos esenciales del contrato</a:t>
            </a:r>
          </a:p>
        </p:txBody>
      </p:sp>
      <p:cxnSp>
        <p:nvCxnSpPr>
          <p:cNvPr id="45072" name="Straight Connector 45071">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45058" name="2 Marcador de contenido"/>
          <p:cNvSpPr>
            <a:spLocks noGrp="1"/>
          </p:cNvSpPr>
          <p:nvPr>
            <p:ph idx="1"/>
          </p:nvPr>
        </p:nvSpPr>
        <p:spPr>
          <a:xfrm>
            <a:off x="3732477" y="1193800"/>
            <a:ext cx="4563818" cy="4699000"/>
          </a:xfrm>
        </p:spPr>
        <p:txBody>
          <a:bodyPr anchor="ctr">
            <a:normAutofit/>
          </a:bodyPr>
          <a:lstStyle/>
          <a:p>
            <a:r>
              <a:rPr lang="es-CO" altLang="es-ES_tradnl" i="1">
                <a:ea typeface="ＭＳ Ｐゴシック" charset="-128"/>
              </a:rPr>
              <a:t>1. </a:t>
            </a:r>
            <a:r>
              <a:rPr lang="es-CO" altLang="es-ES_tradnl" b="1" i="1">
                <a:ea typeface="ＭＳ Ｐゴシック" charset="-128"/>
              </a:rPr>
              <a:t>La cosa vendida</a:t>
            </a:r>
            <a:r>
              <a:rPr lang="es-CO" altLang="es-ES_tradnl">
                <a:ea typeface="ＭＳ Ｐゴシック" charset="-128"/>
              </a:rPr>
              <a:t>. 1866 C.C.</a:t>
            </a:r>
          </a:p>
          <a:p>
            <a:r>
              <a:rPr lang="es-CO" altLang="es-ES_tradnl">
                <a:ea typeface="ＭＳ Ｐゴシック" charset="-128"/>
              </a:rPr>
              <a:t>- </a:t>
            </a:r>
            <a:r>
              <a:rPr lang="es-CO" altLang="es-ES_tradnl" b="1">
                <a:ea typeface="ＭＳ Ｐゴシック" charset="-128"/>
              </a:rPr>
              <a:t>Requisitos</a:t>
            </a:r>
            <a:r>
              <a:rPr lang="es-CO" altLang="es-ES_tradnl">
                <a:ea typeface="ＭＳ Ｐゴシック" charset="-128"/>
              </a:rPr>
              <a:t>: </a:t>
            </a:r>
          </a:p>
          <a:p>
            <a:r>
              <a:rPr lang="es-CO" altLang="es-ES_tradnl">
                <a:ea typeface="ＭＳ Ｐゴシック" charset="-128"/>
              </a:rPr>
              <a:t>A) </a:t>
            </a:r>
            <a:r>
              <a:rPr lang="es-CO" altLang="es-ES_tradnl" b="1">
                <a:ea typeface="ＭＳ Ｐゴシック" charset="-128"/>
              </a:rPr>
              <a:t>Cosas corporales e incorporales</a:t>
            </a:r>
          </a:p>
          <a:p>
            <a:r>
              <a:rPr lang="es-CO" altLang="es-ES_tradnl">
                <a:ea typeface="ＭＳ Ｐゴシック" charset="-128"/>
              </a:rPr>
              <a:t>B) </a:t>
            </a:r>
            <a:r>
              <a:rPr lang="es-CO" altLang="es-ES_tradnl" b="1">
                <a:ea typeface="ＭＳ Ｐゴシック" charset="-128"/>
              </a:rPr>
              <a:t>Susceptibilidad de venta</a:t>
            </a:r>
            <a:r>
              <a:rPr lang="es-CO" altLang="es-ES_tradnl">
                <a:ea typeface="ＭＳ Ｐゴシック" charset="-128"/>
              </a:rPr>
              <a:t>. </a:t>
            </a:r>
            <a:r>
              <a:rPr lang="es-CO" altLang="es-ES_tradnl" b="1">
                <a:ea typeface="ＭＳ Ｐゴシック" charset="-128"/>
              </a:rPr>
              <a:t>El caso de la venta de bienes embargados</a:t>
            </a:r>
            <a:r>
              <a:rPr lang="es-CO" altLang="es-ES_tradnl">
                <a:ea typeface="ＭＳ Ｐゴシック" charset="-128"/>
              </a:rPr>
              <a:t>. </a:t>
            </a:r>
          </a:p>
          <a:p>
            <a:r>
              <a:rPr lang="es-CO" altLang="es-ES_tradnl">
                <a:ea typeface="ＭＳ Ｐゴシック" charset="-128"/>
              </a:rPr>
              <a:t>Cas. Civ. 13 de mayo 1968. Argumento: interpretación del art. 1521 C.C. </a:t>
            </a:r>
          </a:p>
          <a:p>
            <a:r>
              <a:rPr lang="es-CO" altLang="es-ES_tradnl">
                <a:ea typeface="ＭＳ Ｐゴシック" charset="-128"/>
              </a:rPr>
              <a:t>Cas. Civ. 17 de diciembre de 1976. Argumento: lectura conjunta de 1521 y el 1866. </a:t>
            </a:r>
          </a:p>
          <a:p>
            <a:endParaRPr lang="es-CO" altLang="es-ES_tradnl" dirty="0">
              <a:ea typeface="ＭＳ Ｐゴシック" charset="-128"/>
            </a:endParaRPr>
          </a:p>
        </p:txBody>
      </p:sp>
      <p:sp>
        <p:nvSpPr>
          <p:cNvPr id="45074"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1 Título"/>
          <p:cNvSpPr>
            <a:spLocks noGrp="1"/>
          </p:cNvSpPr>
          <p:nvPr>
            <p:ph type="title"/>
          </p:nvPr>
        </p:nvSpPr>
        <p:spPr/>
        <p:txBody>
          <a:bodyPr>
            <a:normAutofit/>
          </a:bodyPr>
          <a:lstStyle/>
          <a:p>
            <a:r>
              <a:rPr lang="es-CO" altLang="es-ES_tradnl" sz="2400" dirty="0">
                <a:ea typeface="ＭＳ Ｐゴシック" charset="-128"/>
              </a:rPr>
              <a:t>Los elementos esenciales del contrato: la cosa vendida</a:t>
            </a:r>
          </a:p>
        </p:txBody>
      </p:sp>
      <p:sp>
        <p:nvSpPr>
          <p:cNvPr id="29699" name="2 Marcador de contenido"/>
          <p:cNvSpPr>
            <a:spLocks noGrp="1"/>
          </p:cNvSpPr>
          <p:nvPr>
            <p:ph idx="1"/>
          </p:nvPr>
        </p:nvSpPr>
        <p:spPr>
          <a:xfrm>
            <a:off x="0" y="1916832"/>
            <a:ext cx="9144000" cy="4941168"/>
          </a:xfrm>
        </p:spPr>
        <p:txBody>
          <a:bodyPr/>
          <a:lstStyle/>
          <a:p>
            <a:r>
              <a:rPr lang="es-CO" altLang="es-ES_tradnl" dirty="0">
                <a:ea typeface="ＭＳ Ｐゴシック" charset="-128"/>
              </a:rPr>
              <a:t>C) </a:t>
            </a:r>
            <a:r>
              <a:rPr lang="es-CO" altLang="es-ES_tradnl" b="1" dirty="0">
                <a:ea typeface="ＭＳ Ｐゴシック" charset="-128"/>
              </a:rPr>
              <a:t>Existencia o perspectiva de existencia. </a:t>
            </a:r>
          </a:p>
          <a:p>
            <a:r>
              <a:rPr lang="es-CO" altLang="es-ES_tradnl" i="1" dirty="0">
                <a:ea typeface="ＭＳ Ｐゴシック" charset="-128"/>
              </a:rPr>
              <a:t>La venta de cosa inexistente</a:t>
            </a:r>
            <a:r>
              <a:rPr lang="es-CO" altLang="es-ES_tradnl" dirty="0">
                <a:ea typeface="ＭＳ Ｐゴシック" charset="-128"/>
              </a:rPr>
              <a:t>. Art. 1870 C.C.</a:t>
            </a:r>
          </a:p>
          <a:p>
            <a:pPr algn="just"/>
            <a:r>
              <a:rPr lang="es-CO" altLang="es-ES_tradnl" b="1" dirty="0">
                <a:ea typeface="ＭＳ Ｐゴシック" charset="-128"/>
              </a:rPr>
              <a:t>Supuestos</a:t>
            </a:r>
            <a:r>
              <a:rPr lang="es-CO" altLang="es-ES_tradnl" dirty="0">
                <a:ea typeface="ＭＳ Ｐゴシック" charset="-128"/>
              </a:rPr>
              <a:t>:       a) Que falte en su totalidad: no hay contrato (por falta de objeto)</a:t>
            </a:r>
          </a:p>
          <a:p>
            <a:pPr>
              <a:buFont typeface="Arial" charset="0"/>
              <a:buNone/>
            </a:pPr>
            <a:r>
              <a:rPr lang="es-CO" altLang="es-ES_tradnl" dirty="0">
                <a:ea typeface="ＭＳ Ｐゴシック" charset="-128"/>
              </a:rPr>
              <a:t>                           b) </a:t>
            </a:r>
            <a:r>
              <a:rPr lang="es-CO" altLang="es-ES_tradnl" i="1" dirty="0">
                <a:effectLst>
                  <a:outerShdw blurRad="38100" dist="38100" dir="2700000" algn="tl">
                    <a:srgbClr val="C0C0C0"/>
                  </a:outerShdw>
                </a:effectLst>
                <a:ea typeface="ＭＳ Ｐゴシック" charset="-128"/>
              </a:rPr>
              <a:t>Que falte </a:t>
            </a:r>
            <a:r>
              <a:rPr lang="es-CO" altLang="es-ES" i="1" dirty="0">
                <a:effectLst>
                  <a:outerShdw blurRad="38100" dist="38100" dir="2700000" algn="tl">
                    <a:srgbClr val="C0C0C0"/>
                  </a:outerShdw>
                </a:effectLst>
                <a:ea typeface="ＭＳ Ｐゴシック" charset="-128"/>
              </a:rPr>
              <a:t>“</a:t>
            </a:r>
            <a:r>
              <a:rPr lang="es-CO" altLang="es-ES_tradnl" i="1" dirty="0">
                <a:effectLst>
                  <a:outerShdw blurRad="38100" dist="38100" dir="2700000" algn="tl">
                    <a:srgbClr val="C0C0C0"/>
                  </a:outerShdw>
                </a:effectLst>
                <a:ea typeface="ＭＳ Ｐゴシック" charset="-128"/>
              </a:rPr>
              <a:t>una parte considerable</a:t>
            </a:r>
            <a:r>
              <a:rPr lang="es-CO" altLang="es-ES" i="1" dirty="0">
                <a:effectLst>
                  <a:outerShdw blurRad="38100" dist="38100" dir="2700000" algn="tl">
                    <a:srgbClr val="C0C0C0"/>
                  </a:outerShdw>
                </a:effectLst>
                <a:ea typeface="ＭＳ Ｐゴシック" charset="-128"/>
              </a:rPr>
              <a:t>”</a:t>
            </a:r>
            <a:r>
              <a:rPr lang="es-CO" altLang="es-ES_tradnl" i="1" dirty="0">
                <a:effectLst>
                  <a:outerShdw blurRad="38100" dist="38100" dir="2700000" algn="tl">
                    <a:srgbClr val="C0C0C0"/>
                  </a:outerShdw>
                </a:effectLst>
                <a:ea typeface="ＭＳ Ｐゴシック" charset="-128"/>
              </a:rPr>
              <a:t> </a:t>
            </a:r>
            <a:r>
              <a:rPr lang="es-CO" altLang="es-ES_tradnl" dirty="0">
                <a:ea typeface="ＭＳ Ｐゴシック" charset="-128"/>
              </a:rPr>
              <a:t>: (defectos de cantidad):</a:t>
            </a:r>
          </a:p>
          <a:p>
            <a:pPr>
              <a:buFont typeface="Arial" charset="0"/>
              <a:buNone/>
            </a:pPr>
            <a:r>
              <a:rPr lang="es-CO" altLang="es-ES_tradnl" dirty="0">
                <a:ea typeface="ＭＳ Ｐゴシック" charset="-128"/>
              </a:rPr>
              <a:t>	                         El comprador a su arbitrio puede desistir del contrato o reducir el </a:t>
            </a:r>
          </a:p>
          <a:p>
            <a:pPr>
              <a:buFont typeface="Arial" charset="0"/>
              <a:buNone/>
            </a:pPr>
            <a:r>
              <a:rPr lang="es-CO" altLang="es-ES_tradnl" dirty="0">
                <a:ea typeface="ＭＳ Ｐゴシック" charset="-128"/>
              </a:rPr>
              <a:t>                             precio.</a:t>
            </a:r>
          </a:p>
          <a:p>
            <a:pPr>
              <a:buFont typeface="Arial" charset="0"/>
              <a:buNone/>
            </a:pPr>
            <a:r>
              <a:rPr lang="es-CO" altLang="es-ES_tradnl" dirty="0">
                <a:ea typeface="ＭＳ Ｐゴシック" charset="-128"/>
              </a:rPr>
              <a:t>				</a:t>
            </a:r>
          </a:p>
        </p:txBody>
      </p:sp>
      <p:sp>
        <p:nvSpPr>
          <p:cNvPr id="2" name="Abrir llave 1">
            <a:extLst>
              <a:ext uri="{FF2B5EF4-FFF2-40B4-BE49-F238E27FC236}">
                <a16:creationId xmlns:a16="http://schemas.microsoft.com/office/drawing/2014/main" id="{1F8B908E-61A1-9746-9AF1-151681B6A940}"/>
              </a:ext>
            </a:extLst>
          </p:cNvPr>
          <p:cNvSpPr/>
          <p:nvPr/>
        </p:nvSpPr>
        <p:spPr>
          <a:xfrm>
            <a:off x="1547664" y="3140968"/>
            <a:ext cx="432048" cy="165618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CO"/>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47112" name="Rectangle 47111">
            <a:extLst>
              <a:ext uri="{FF2B5EF4-FFF2-40B4-BE49-F238E27FC236}">
                <a16:creationId xmlns:a16="http://schemas.microsoft.com/office/drawing/2014/main" id="{32D32A60-013B-47A8-8833-D242408091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14" name="Rectangle 47113">
            <a:extLst>
              <a:ext uri="{FF2B5EF4-FFF2-40B4-BE49-F238E27FC236}">
                <a16:creationId xmlns:a16="http://schemas.microsoft.com/office/drawing/2014/main" id="{AE27932B-B694-4C4C-90D7-A0333A7C58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9144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47105" name="Título 1"/>
          <p:cNvSpPr>
            <a:spLocks noGrp="1"/>
          </p:cNvSpPr>
          <p:nvPr>
            <p:ph type="title"/>
          </p:nvPr>
        </p:nvSpPr>
        <p:spPr>
          <a:xfrm>
            <a:off x="1088684" y="2303047"/>
            <a:ext cx="2454070" cy="2674198"/>
          </a:xfrm>
        </p:spPr>
        <p:txBody>
          <a:bodyPr anchor="t">
            <a:normAutofit/>
          </a:bodyPr>
          <a:lstStyle/>
          <a:p>
            <a:r>
              <a:rPr lang="es-CO" altLang="es-ES_tradnl" sz="2500">
                <a:ea typeface="ＭＳ Ｐゴシック" charset="-128"/>
              </a:rPr>
              <a:t>Los elementos esenciales del contrato: la cosa vendida</a:t>
            </a:r>
            <a:endParaRPr lang="es-ES" altLang="es-ES_tradnl" sz="2500">
              <a:ea typeface="ＭＳ Ｐゴシック" charset="-128"/>
            </a:endParaRPr>
          </a:p>
        </p:txBody>
      </p:sp>
      <p:cxnSp>
        <p:nvCxnSpPr>
          <p:cNvPr id="47116" name="Straight Connector 47115">
            <a:extLst>
              <a:ext uri="{FF2B5EF4-FFF2-40B4-BE49-F238E27FC236}">
                <a16:creationId xmlns:a16="http://schemas.microsoft.com/office/drawing/2014/main" id="{9EBB0476-5CF0-4F44-8D68-5D42D7AEE43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88684" y="2146542"/>
            <a:ext cx="2454070"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47118" name="Title 1">
            <a:extLst>
              <a:ext uri="{FF2B5EF4-FFF2-40B4-BE49-F238E27FC236}">
                <a16:creationId xmlns:a16="http://schemas.microsoft.com/office/drawing/2014/main" id="{A9DA474E-6B91-4200-840F-0257B2358A75}"/>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8685" y="3122496"/>
            <a:ext cx="2647617" cy="1049235"/>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a:lstStyle>
          <a:p>
            <a:endParaRPr lang="en-US" dirty="0"/>
          </a:p>
        </p:txBody>
      </p:sp>
      <p:pic>
        <p:nvPicPr>
          <p:cNvPr id="47120" name="Picture 47119">
            <a:extLst>
              <a:ext uri="{FF2B5EF4-FFF2-40B4-BE49-F238E27FC236}">
                <a16:creationId xmlns:a16="http://schemas.microsoft.com/office/drawing/2014/main" id="{DF63C9AD-AE6E-4512-8171-91612E84CC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9144000" cy="742950"/>
          </a:xfrm>
          <a:prstGeom prst="rect">
            <a:avLst/>
          </a:prstGeom>
        </p:spPr>
      </p:pic>
      <p:cxnSp>
        <p:nvCxnSpPr>
          <p:cNvPr id="47122" name="Straight Connector 47121">
            <a:extLst>
              <a:ext uri="{FF2B5EF4-FFF2-40B4-BE49-F238E27FC236}">
                <a16:creationId xmlns:a16="http://schemas.microsoft.com/office/drawing/2014/main" id="{FE1A49CE-B63D-457A-A180-1C883E1A63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graphicFrame>
        <p:nvGraphicFramePr>
          <p:cNvPr id="47108" name="Marcador de contenido 2">
            <a:extLst>
              <a:ext uri="{FF2B5EF4-FFF2-40B4-BE49-F238E27FC236}">
                <a16:creationId xmlns:a16="http://schemas.microsoft.com/office/drawing/2014/main" id="{E6F7BB95-62BA-459C-EF09-85C4693311BE}"/>
              </a:ext>
            </a:extLst>
          </p:cNvPr>
          <p:cNvGraphicFramePr>
            <a:graphicFrameLocks noGrp="1"/>
          </p:cNvGraphicFramePr>
          <p:nvPr>
            <p:ph idx="1"/>
            <p:extLst>
              <p:ext uri="{D42A27DB-BD31-4B8C-83A1-F6EECF244321}">
                <p14:modId xmlns:p14="http://schemas.microsoft.com/office/powerpoint/2010/main" val="3283500437"/>
              </p:ext>
            </p:extLst>
          </p:nvPr>
        </p:nvGraphicFramePr>
        <p:xfrm>
          <a:off x="3856434" y="803275"/>
          <a:ext cx="4435078" cy="4637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8136" name="Rectangle 48135">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8133" name="Picture 48131" descr="Rompecabezas blanco con una pieza roja">
            <a:extLst>
              <a:ext uri="{FF2B5EF4-FFF2-40B4-BE49-F238E27FC236}">
                <a16:creationId xmlns:a16="http://schemas.microsoft.com/office/drawing/2014/main" id="{BB14F2CB-C6AB-E533-D289-063186932511}"/>
              </a:ext>
            </a:extLst>
          </p:cNvPr>
          <p:cNvPicPr>
            <a:picLocks noChangeAspect="1"/>
          </p:cNvPicPr>
          <p:nvPr/>
        </p:nvPicPr>
        <p:blipFill rotWithShape="1">
          <a:blip r:embed="rId2">
            <a:alphaModFix amt="50000"/>
          </a:blip>
          <a:srcRect l="13303" r="11699"/>
          <a:stretch/>
        </p:blipFill>
        <p:spPr>
          <a:xfrm>
            <a:off x="228" y="10"/>
            <a:ext cx="9143772" cy="6857990"/>
          </a:xfrm>
          <a:prstGeom prst="rect">
            <a:avLst/>
          </a:prstGeom>
        </p:spPr>
      </p:pic>
      <p:sp>
        <p:nvSpPr>
          <p:cNvPr id="48138"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48140"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48142" name="Rectangle 48141">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8129" name="1 Título"/>
          <p:cNvSpPr>
            <a:spLocks noGrp="1"/>
          </p:cNvSpPr>
          <p:nvPr>
            <p:ph type="title"/>
          </p:nvPr>
        </p:nvSpPr>
        <p:spPr>
          <a:xfrm>
            <a:off x="847703" y="1193800"/>
            <a:ext cx="2394787" cy="4699000"/>
          </a:xfrm>
        </p:spPr>
        <p:txBody>
          <a:bodyPr anchor="ctr">
            <a:normAutofit/>
          </a:bodyPr>
          <a:lstStyle/>
          <a:p>
            <a:r>
              <a:rPr lang="es-CO" altLang="es-ES_tradnl" sz="3000">
                <a:ea typeface="ＭＳ Ｐゴシック" charset="-128"/>
              </a:rPr>
              <a:t>Los elementos esenciales del contrato: la cosa vendida</a:t>
            </a:r>
          </a:p>
        </p:txBody>
      </p:sp>
      <p:cxnSp>
        <p:nvCxnSpPr>
          <p:cNvPr id="48144" name="Straight Connector 48143">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48130" name="2 Marcador de contenido"/>
          <p:cNvSpPr>
            <a:spLocks noGrp="1"/>
          </p:cNvSpPr>
          <p:nvPr>
            <p:ph idx="1"/>
          </p:nvPr>
        </p:nvSpPr>
        <p:spPr>
          <a:xfrm>
            <a:off x="3732477" y="1193800"/>
            <a:ext cx="4563818" cy="4699000"/>
          </a:xfrm>
        </p:spPr>
        <p:txBody>
          <a:bodyPr anchor="ctr">
            <a:normAutofit/>
          </a:bodyPr>
          <a:lstStyle/>
          <a:p>
            <a:r>
              <a:rPr lang="es-CO" altLang="es-ES_tradnl" dirty="0">
                <a:ea typeface="ＭＳ Ｐゴシック" charset="-128"/>
              </a:rPr>
              <a:t>D) </a:t>
            </a:r>
            <a:r>
              <a:rPr lang="es-CO" altLang="es-ES_tradnl" b="1" dirty="0">
                <a:ea typeface="ＭＳ Ｐゴシック" charset="-128"/>
              </a:rPr>
              <a:t>Determinada o determinable</a:t>
            </a:r>
            <a:r>
              <a:rPr lang="es-CO" altLang="es-ES_tradnl" dirty="0">
                <a:ea typeface="ＭＳ Ｐゴシック" charset="-128"/>
              </a:rPr>
              <a:t>. Art. 1518.</a:t>
            </a:r>
          </a:p>
          <a:p>
            <a:r>
              <a:rPr lang="es-CO" altLang="es-ES_tradnl" dirty="0">
                <a:ea typeface="ＭＳ Ｐゴシック" charset="-128"/>
              </a:rPr>
              <a:t>Cuando se trata de géneros, las partes deberán pactar los elementos para su identificación (cantidad, forma de medición, etc.). </a:t>
            </a:r>
            <a:endParaRPr lang="es-CO" altLang="es-ES_tradnl">
              <a:ea typeface="ＭＳ Ｐゴシック" charset="-128"/>
            </a:endParaRPr>
          </a:p>
          <a:p>
            <a:pPr>
              <a:buFont typeface="Arial" charset="0"/>
              <a:buNone/>
            </a:pPr>
            <a:endParaRPr lang="es-CO" altLang="es-ES_tradnl" dirty="0">
              <a:ea typeface="ＭＳ Ｐゴシック" charset="-128"/>
            </a:endParaRPr>
          </a:p>
          <a:p>
            <a:r>
              <a:rPr lang="es-CO" altLang="es-ES_tradnl" dirty="0">
                <a:ea typeface="ＭＳ Ｐゴシック" charset="-128"/>
              </a:rPr>
              <a:t>E) </a:t>
            </a:r>
            <a:r>
              <a:rPr lang="es-CO" altLang="es-ES_tradnl" b="1" dirty="0">
                <a:ea typeface="ＭＳ Ｐゴシック" charset="-128"/>
              </a:rPr>
              <a:t>Que no pertenezca al comprador</a:t>
            </a:r>
            <a:r>
              <a:rPr lang="es-CO" altLang="es-ES_tradnl" dirty="0">
                <a:ea typeface="ＭＳ Ｐゴシック" charset="-128"/>
              </a:rPr>
              <a:t>. Art. 1872 C.C. Razones que justifican el requisito.</a:t>
            </a:r>
          </a:p>
        </p:txBody>
      </p:sp>
      <p:sp>
        <p:nvSpPr>
          <p:cNvPr id="48146"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cSld>
  <p:clrMapOvr>
    <a:overrideClrMapping bg1="dk1" tx1="lt1" bg2="dk2" tx2="lt2" accent1="accent1" accent2="accent2" accent3="accent3" accent4="accent4" accent5="accent5" accent6="accent6" hlink="hlink" folHlink="folHlink"/>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160" name="Rectangle 49159">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156" name="Picture 49155" descr="Manzanas de caramelo verdes y rojas">
            <a:extLst>
              <a:ext uri="{FF2B5EF4-FFF2-40B4-BE49-F238E27FC236}">
                <a16:creationId xmlns:a16="http://schemas.microsoft.com/office/drawing/2014/main" id="{DBF2B7C9-5E03-8A66-152B-2264BA0E557B}"/>
              </a:ext>
            </a:extLst>
          </p:cNvPr>
          <p:cNvPicPr>
            <a:picLocks noChangeAspect="1"/>
          </p:cNvPicPr>
          <p:nvPr/>
        </p:nvPicPr>
        <p:blipFill rotWithShape="1">
          <a:blip r:embed="rId2">
            <a:alphaModFix amt="50000"/>
            <a:grayscl/>
          </a:blip>
          <a:srcRect l="4325" r="6676" b="-1"/>
          <a:stretch/>
        </p:blipFill>
        <p:spPr>
          <a:xfrm>
            <a:off x="228" y="10"/>
            <a:ext cx="9143772" cy="6857990"/>
          </a:xfrm>
          <a:prstGeom prst="rect">
            <a:avLst/>
          </a:prstGeom>
        </p:spPr>
      </p:pic>
      <p:sp>
        <p:nvSpPr>
          <p:cNvPr id="49162"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49164"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49166" name="Rectangle 49165">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49153" name="1 Título"/>
          <p:cNvSpPr>
            <a:spLocks noGrp="1"/>
          </p:cNvSpPr>
          <p:nvPr>
            <p:ph type="title"/>
          </p:nvPr>
        </p:nvSpPr>
        <p:spPr>
          <a:xfrm>
            <a:off x="847703" y="1193800"/>
            <a:ext cx="2394787" cy="4699000"/>
          </a:xfrm>
        </p:spPr>
        <p:txBody>
          <a:bodyPr anchor="ctr">
            <a:normAutofit/>
          </a:bodyPr>
          <a:lstStyle/>
          <a:p>
            <a:r>
              <a:rPr lang="es-CO" altLang="es-ES_tradnl" b="1">
                <a:ea typeface="ＭＳ Ｐゴシック" charset="-128"/>
              </a:rPr>
              <a:t>Régimen de frutos de la cosa vendida</a:t>
            </a:r>
            <a:endParaRPr lang="es-CO" altLang="es-ES_tradnl">
              <a:ea typeface="ＭＳ Ｐゴシック" charset="-128"/>
            </a:endParaRPr>
          </a:p>
        </p:txBody>
      </p:sp>
      <p:cxnSp>
        <p:nvCxnSpPr>
          <p:cNvPr id="49168" name="Straight Connector 49167">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49154" name="2 Marcador de contenido"/>
          <p:cNvSpPr>
            <a:spLocks noGrp="1"/>
          </p:cNvSpPr>
          <p:nvPr>
            <p:ph idx="1"/>
          </p:nvPr>
        </p:nvSpPr>
        <p:spPr>
          <a:xfrm>
            <a:off x="3732477" y="1193800"/>
            <a:ext cx="4563818" cy="4699000"/>
          </a:xfrm>
        </p:spPr>
        <p:txBody>
          <a:bodyPr anchor="ctr">
            <a:normAutofit/>
          </a:bodyPr>
          <a:lstStyle/>
          <a:p>
            <a:r>
              <a:rPr lang="es-CO" altLang="es-ES_tradnl">
                <a:ea typeface="ＭＳ Ｐゴシック" charset="-128"/>
              </a:rPr>
              <a:t>Art. 1872 inc. 2 C.C. Los frutos </a:t>
            </a:r>
            <a:r>
              <a:rPr lang="es-CO" altLang="es-ES_tradnl" b="1">
                <a:ea typeface="ＭＳ Ｐゴシック" charset="-128"/>
              </a:rPr>
              <a:t>pendientes</a:t>
            </a:r>
            <a:r>
              <a:rPr lang="es-CO" altLang="es-ES_tradnl">
                <a:ea typeface="ＭＳ Ｐゴシック" charset="-128"/>
              </a:rPr>
              <a:t> al momento de la celebración del contrato son del comprador, salvo que las partes pacten en contrario o la entrega se someta a plazo o condición, evento en el que los frutos pertenecerán al comprador a partir del acaecimiento de la condición o de vencimiento del plazo.</a:t>
            </a:r>
          </a:p>
        </p:txBody>
      </p:sp>
      <p:sp>
        <p:nvSpPr>
          <p:cNvPr id="49170"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183" name="Rectangle 50182">
            <a:extLst>
              <a:ext uri="{FF2B5EF4-FFF2-40B4-BE49-F238E27FC236}">
                <a16:creationId xmlns:a16="http://schemas.microsoft.com/office/drawing/2014/main" id="{C6870151-9189-4C3A-8379-EF3D95827A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179" name="Picture 50178" descr="Degradado violeta y amarillo geométrico">
            <a:extLst>
              <a:ext uri="{FF2B5EF4-FFF2-40B4-BE49-F238E27FC236}">
                <a16:creationId xmlns:a16="http://schemas.microsoft.com/office/drawing/2014/main" id="{1381189E-09AE-A013-AF8B-331638B5EEA1}"/>
              </a:ext>
            </a:extLst>
          </p:cNvPr>
          <p:cNvPicPr>
            <a:picLocks noChangeAspect="1"/>
          </p:cNvPicPr>
          <p:nvPr/>
        </p:nvPicPr>
        <p:blipFill rotWithShape="1">
          <a:blip r:embed="rId2">
            <a:alphaModFix amt="50000"/>
            <a:grayscl/>
          </a:blip>
          <a:srcRect l="3318" r="13351"/>
          <a:stretch/>
        </p:blipFill>
        <p:spPr>
          <a:xfrm>
            <a:off x="228" y="10"/>
            <a:ext cx="9143772" cy="6857990"/>
          </a:xfrm>
          <a:prstGeom prst="rect">
            <a:avLst/>
          </a:prstGeom>
        </p:spPr>
      </p:pic>
      <p:sp>
        <p:nvSpPr>
          <p:cNvPr id="50185" name="Slide Number Placeholder 7">
            <a:extLst>
              <a:ext uri="{FF2B5EF4-FFF2-40B4-BE49-F238E27FC236}">
                <a16:creationId xmlns:a16="http://schemas.microsoft.com/office/drawing/2014/main" id="{123EA69C-102A-4DD0-9547-05DCD271D159}"/>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634225" y="443732"/>
            <a:ext cx="608265" cy="503578"/>
          </a:xfrm>
          <a:prstGeom prst="rect">
            <a:avLst/>
          </a:prstGeom>
        </p:spPr>
        <p:txBody>
          <a:bodyPr vert="horz" lIns="91440" tIns="45720" rIns="91440" bIns="45720" rtlCol="0" anchor="t"/>
          <a:lstStyle>
            <a:defPPr>
              <a:defRPr lang="en-US"/>
            </a:defPPr>
            <a:lvl1pPr marL="0" algn="r" defTabSz="457200" rtl="0" eaLnBrk="1" latinLnBrk="0" hangingPunct="1">
              <a:defRPr sz="2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
        <p:nvSpPr>
          <p:cNvPr id="50187" name="Footer Placeholder 6">
            <a:extLst>
              <a:ext uri="{FF2B5EF4-FFF2-40B4-BE49-F238E27FC236}">
                <a16:creationId xmlns:a16="http://schemas.microsoft.com/office/drawing/2014/main" id="{6A862265-5CA3-4C40-8582-7534C3B03C2A}"/>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32477" y="540921"/>
            <a:ext cx="3730436" cy="309201"/>
          </a:xfrm>
          <a:prstGeom prst="rect">
            <a:avLst/>
          </a:prstGeom>
        </p:spPr>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
        <p:nvSpPr>
          <p:cNvPr id="50189" name="Rectangle 50188">
            <a:extLst>
              <a:ext uri="{FF2B5EF4-FFF2-40B4-BE49-F238E27FC236}">
                <a16:creationId xmlns:a16="http://schemas.microsoft.com/office/drawing/2014/main" id="{600EF80B-0391-4082-9AF5-F15B091B4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93800"/>
            <a:ext cx="9144000" cy="5664199"/>
          </a:xfrm>
          <a:prstGeom prst="rect">
            <a:avLst/>
          </a:prstGeom>
          <a:gradFill flip="none" rotWithShape="1">
            <a:gsLst>
              <a:gs pos="0">
                <a:schemeClr val="bg2">
                  <a:lumMod val="87000"/>
                  <a:alpha val="4000"/>
                </a:schemeClr>
              </a:gs>
              <a:gs pos="100000">
                <a:schemeClr val="bg2">
                  <a:lumMod val="95000"/>
                  <a:lumOff val="5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dirty="0"/>
          </a:p>
        </p:txBody>
      </p:sp>
      <p:sp>
        <p:nvSpPr>
          <p:cNvPr id="50177" name="Title 1"/>
          <p:cNvSpPr>
            <a:spLocks noGrp="1"/>
          </p:cNvSpPr>
          <p:nvPr>
            <p:ph type="title"/>
          </p:nvPr>
        </p:nvSpPr>
        <p:spPr>
          <a:xfrm>
            <a:off x="847703" y="1193800"/>
            <a:ext cx="2394787" cy="4699000"/>
          </a:xfrm>
        </p:spPr>
        <p:txBody>
          <a:bodyPr anchor="ctr">
            <a:normAutofit/>
          </a:bodyPr>
          <a:lstStyle/>
          <a:p>
            <a:r>
              <a:rPr lang="es-CO" altLang="es-ES_tradnl" b="1">
                <a:ea typeface="ＭＳ Ｐゴシック" charset="-128"/>
              </a:rPr>
              <a:t>Régimen de riesgos</a:t>
            </a:r>
            <a:endParaRPr lang="es-CO" altLang="es-ES_tradnl">
              <a:ea typeface="ＭＳ Ｐゴシック" charset="-128"/>
            </a:endParaRPr>
          </a:p>
        </p:txBody>
      </p:sp>
      <p:cxnSp>
        <p:nvCxnSpPr>
          <p:cNvPr id="50191" name="Straight Connector 50190">
            <a:extLst>
              <a:ext uri="{FF2B5EF4-FFF2-40B4-BE49-F238E27FC236}">
                <a16:creationId xmlns:a16="http://schemas.microsoft.com/office/drawing/2014/main" id="{D33AC32D-5F44-45F7-A0BD-7C11A86BED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600200"/>
            <a:ext cx="0" cy="3657600"/>
          </a:xfrm>
          <a:prstGeom prst="line">
            <a:avLst/>
          </a:prstGeom>
          <a:ln w="317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sp>
        <p:nvSpPr>
          <p:cNvPr id="48130" name="Content Placeholder 2"/>
          <p:cNvSpPr>
            <a:spLocks noGrp="1"/>
          </p:cNvSpPr>
          <p:nvPr>
            <p:ph idx="1"/>
          </p:nvPr>
        </p:nvSpPr>
        <p:spPr>
          <a:xfrm>
            <a:off x="3732477" y="1193800"/>
            <a:ext cx="4563818" cy="4699000"/>
          </a:xfrm>
        </p:spPr>
        <p:txBody>
          <a:bodyPr anchor="ctr">
            <a:normAutofit/>
          </a:bodyPr>
          <a:lstStyle/>
          <a:p>
            <a:pPr marL="0" indent="0">
              <a:buFont typeface="Arial" charset="0"/>
              <a:buNone/>
            </a:pPr>
            <a:r>
              <a:rPr lang="es-CO" altLang="es-ES_tradnl" b="1" i="1">
                <a:ea typeface="ＭＳ Ｐゴシック" charset="-128"/>
              </a:rPr>
              <a:t>¿Quién asume los efectos de la pérdida fortuita de la cosa?.</a:t>
            </a:r>
          </a:p>
          <a:p>
            <a:pPr marL="0" indent="0">
              <a:buFont typeface="Arial" charset="0"/>
              <a:buNone/>
            </a:pPr>
            <a:endParaRPr lang="es-CO" altLang="es-ES_tradnl" i="1">
              <a:ea typeface="ＭＳ Ｐゴシック" charset="-128"/>
            </a:endParaRPr>
          </a:p>
          <a:p>
            <a:pPr marL="0" indent="0"/>
            <a:r>
              <a:rPr lang="es-CO" altLang="es-ES_tradnl">
                <a:ea typeface="ＭＳ Ｐゴシック" charset="-128"/>
              </a:rPr>
              <a:t>A) </a:t>
            </a:r>
            <a:r>
              <a:rPr lang="es-CO" altLang="es-ES_tradnl" b="1">
                <a:ea typeface="ＭＳ Ｐゴシック" charset="-128"/>
              </a:rPr>
              <a:t>Solución civil. </a:t>
            </a:r>
            <a:r>
              <a:rPr lang="es-CO" altLang="es-ES_tradnl">
                <a:ea typeface="ＭＳ Ｐゴシック" charset="-128"/>
              </a:rPr>
              <a:t>Efectos: arts. 1607 y 1876 C.C.</a:t>
            </a:r>
          </a:p>
          <a:p>
            <a:pPr marL="0" indent="0"/>
            <a:r>
              <a:rPr lang="es-CO" altLang="es-ES_tradnl">
                <a:ea typeface="ＭＳ Ｐゴシック" charset="-128"/>
              </a:rPr>
              <a:t>B) </a:t>
            </a:r>
            <a:r>
              <a:rPr lang="es-CO" altLang="es-ES_tradnl" b="1">
                <a:ea typeface="ＭＳ Ｐゴシック" charset="-128"/>
              </a:rPr>
              <a:t>Solución mercantil. </a:t>
            </a:r>
            <a:r>
              <a:rPr lang="es-CO" altLang="es-ES_tradnl">
                <a:ea typeface="ＭＳ Ｐゴシック" charset="-128"/>
              </a:rPr>
              <a:t>Efectos: arts. 929 y 930 C.C.</a:t>
            </a:r>
          </a:p>
          <a:p>
            <a:pPr marL="0" indent="0"/>
            <a:endParaRPr lang="es-CO" altLang="es-ES_tradnl">
              <a:ea typeface="ＭＳ Ｐゴシック" charset="-128"/>
            </a:endParaRPr>
          </a:p>
        </p:txBody>
      </p:sp>
      <p:sp>
        <p:nvSpPr>
          <p:cNvPr id="50193" name="Date Placeholder 1">
            <a:extLst>
              <a:ext uri="{FF2B5EF4-FFF2-40B4-BE49-F238E27FC236}">
                <a16:creationId xmlns:a16="http://schemas.microsoft.com/office/drawing/2014/main" id="{3FBF03E8-C602-4192-9C52-F84B29FDCC88}"/>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2421" y="6007878"/>
            <a:ext cx="2625537" cy="309201"/>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solidFill>
                <a:schemeClr val="tx1"/>
              </a:solidFill>
            </a:endParaRPr>
          </a:p>
        </p:txBody>
      </p:sp>
    </p:spTree>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s-CO" altLang="es-ES_tradnl" b="1" i="1">
                <a:ea typeface="ＭＳ Ｐゴシック" charset="-128"/>
              </a:rPr>
              <a:t>Régimen civil de asunción de riesgos</a:t>
            </a:r>
          </a:p>
        </p:txBody>
      </p:sp>
      <p:sp>
        <p:nvSpPr>
          <p:cNvPr id="4" name="Rectangle 3"/>
          <p:cNvSpPr/>
          <p:nvPr/>
        </p:nvSpPr>
        <p:spPr>
          <a:xfrm>
            <a:off x="611189" y="2205038"/>
            <a:ext cx="1800224" cy="1130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bg1"/>
                </a:solidFill>
              </a:rPr>
              <a:t>Momento 1: se celebra el contrato</a:t>
            </a:r>
          </a:p>
        </p:txBody>
      </p:sp>
      <p:sp>
        <p:nvSpPr>
          <p:cNvPr id="6" name="Rectangle 5"/>
          <p:cNvSpPr/>
          <p:nvPr/>
        </p:nvSpPr>
        <p:spPr>
          <a:xfrm>
            <a:off x="6227763" y="1853754"/>
            <a:ext cx="2147433" cy="14307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bg1"/>
                </a:solidFill>
              </a:rPr>
              <a:t>Momento 2: debe entregarse la cosa</a:t>
            </a:r>
          </a:p>
        </p:txBody>
      </p:sp>
      <p:sp>
        <p:nvSpPr>
          <p:cNvPr id="51205" name="TextBox 6"/>
          <p:cNvSpPr txBox="1">
            <a:spLocks noChangeArrowheads="1"/>
          </p:cNvSpPr>
          <p:nvPr/>
        </p:nvSpPr>
        <p:spPr bwMode="auto">
          <a:xfrm>
            <a:off x="6516688" y="1628775"/>
            <a:ext cx="64770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s-ES" altLang="es-ES_tradnl" sz="1800"/>
          </a:p>
        </p:txBody>
      </p:sp>
      <p:sp>
        <p:nvSpPr>
          <p:cNvPr id="8" name="Oval 7"/>
          <p:cNvSpPr/>
          <p:nvPr/>
        </p:nvSpPr>
        <p:spPr>
          <a:xfrm>
            <a:off x="2771775" y="2781300"/>
            <a:ext cx="3095625" cy="187166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bg1"/>
                </a:solidFill>
              </a:rPr>
              <a:t>En un punto intermedio se pierde fortuitamente  el bien</a:t>
            </a:r>
          </a:p>
        </p:txBody>
      </p:sp>
      <p:sp>
        <p:nvSpPr>
          <p:cNvPr id="18" name="Oval 17"/>
          <p:cNvSpPr/>
          <p:nvPr/>
        </p:nvSpPr>
        <p:spPr>
          <a:xfrm>
            <a:off x="6156325" y="4041777"/>
            <a:ext cx="2808288" cy="187166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dirty="0">
                <a:latin typeface="Calibri" charset="0"/>
              </a:rPr>
              <a:t>¿cuáles son las consecuencias jurídicas para las obligaciones del vendedor y el comprador</a:t>
            </a:r>
            <a:r>
              <a:rPr lang="es-CO" altLang="es-ES_tradnl" sz="1800" dirty="0">
                <a:latin typeface="Calibri" charset="0"/>
              </a:rPr>
              <a:t>?</a:t>
            </a:r>
          </a:p>
        </p:txBody>
      </p:sp>
      <p:cxnSp>
        <p:nvCxnSpPr>
          <p:cNvPr id="21" name="Straight Arrow Connector 20"/>
          <p:cNvCxnSpPr/>
          <p:nvPr/>
        </p:nvCxnSpPr>
        <p:spPr>
          <a:xfrm rot="16200000" flipH="1">
            <a:off x="4896644" y="4617244"/>
            <a:ext cx="935038" cy="86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700338" y="2205038"/>
            <a:ext cx="345598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s-CO" altLang="es-ES_tradnl" b="1" i="1" dirty="0">
                <a:ea typeface="ＭＳ Ｐゴシック" charset="-128"/>
              </a:rPr>
              <a:t>Régimen MERCANTIL de asunción de riesgos</a:t>
            </a:r>
          </a:p>
        </p:txBody>
      </p:sp>
      <p:sp>
        <p:nvSpPr>
          <p:cNvPr id="4" name="Rectangle 3"/>
          <p:cNvSpPr/>
          <p:nvPr/>
        </p:nvSpPr>
        <p:spPr>
          <a:xfrm>
            <a:off x="611189" y="2205038"/>
            <a:ext cx="1800224" cy="11303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bg1"/>
                </a:solidFill>
              </a:rPr>
              <a:t>Momento 1: se celebra el contrato</a:t>
            </a:r>
          </a:p>
        </p:txBody>
      </p:sp>
      <p:sp>
        <p:nvSpPr>
          <p:cNvPr id="6" name="Rectangle 5"/>
          <p:cNvSpPr/>
          <p:nvPr/>
        </p:nvSpPr>
        <p:spPr>
          <a:xfrm>
            <a:off x="6227763" y="1853754"/>
            <a:ext cx="2147433" cy="143078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bg1"/>
                </a:solidFill>
              </a:rPr>
              <a:t>Momento 2: debe entregarse la cosa</a:t>
            </a:r>
          </a:p>
        </p:txBody>
      </p:sp>
      <p:sp>
        <p:nvSpPr>
          <p:cNvPr id="51205" name="TextBox 6"/>
          <p:cNvSpPr txBox="1">
            <a:spLocks noChangeArrowheads="1"/>
          </p:cNvSpPr>
          <p:nvPr/>
        </p:nvSpPr>
        <p:spPr bwMode="auto">
          <a:xfrm>
            <a:off x="6516688" y="1628775"/>
            <a:ext cx="64770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eaLnBrk="1" hangingPunct="1"/>
            <a:endParaRPr lang="es-ES" altLang="es-ES_tradnl" sz="1800"/>
          </a:p>
        </p:txBody>
      </p:sp>
      <p:sp>
        <p:nvSpPr>
          <p:cNvPr id="8" name="Oval 7"/>
          <p:cNvSpPr/>
          <p:nvPr/>
        </p:nvSpPr>
        <p:spPr>
          <a:xfrm>
            <a:off x="2771775" y="2781300"/>
            <a:ext cx="3095625" cy="1871663"/>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bg1"/>
                </a:solidFill>
              </a:rPr>
              <a:t>En un punto intermedio se pierde fortuitamente  el bien</a:t>
            </a:r>
          </a:p>
        </p:txBody>
      </p:sp>
      <p:sp>
        <p:nvSpPr>
          <p:cNvPr id="18" name="Oval 17"/>
          <p:cNvSpPr/>
          <p:nvPr/>
        </p:nvSpPr>
        <p:spPr>
          <a:xfrm>
            <a:off x="6156325" y="4041777"/>
            <a:ext cx="2808288" cy="187166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dirty="0">
                <a:latin typeface="Calibri" charset="0"/>
              </a:rPr>
              <a:t>¿cuáles son las consecuencias jurídicas para las obligaciones del vendedor y el comprador</a:t>
            </a:r>
            <a:r>
              <a:rPr lang="es-CO" altLang="es-ES_tradnl" sz="1800" dirty="0">
                <a:latin typeface="Calibri" charset="0"/>
              </a:rPr>
              <a:t>?</a:t>
            </a:r>
          </a:p>
        </p:txBody>
      </p:sp>
      <p:cxnSp>
        <p:nvCxnSpPr>
          <p:cNvPr id="21" name="Straight Arrow Connector 20"/>
          <p:cNvCxnSpPr/>
          <p:nvPr/>
        </p:nvCxnSpPr>
        <p:spPr>
          <a:xfrm rot="16200000" flipH="1">
            <a:off x="4896644" y="4617244"/>
            <a:ext cx="935038" cy="863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700338" y="2205038"/>
            <a:ext cx="3455987"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583545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1 Título"/>
          <p:cNvSpPr>
            <a:spLocks noGrp="1"/>
          </p:cNvSpPr>
          <p:nvPr>
            <p:ph type="title"/>
          </p:nvPr>
        </p:nvSpPr>
        <p:spPr/>
        <p:txBody>
          <a:bodyPr/>
          <a:lstStyle/>
          <a:p>
            <a:r>
              <a:rPr lang="es-CO" altLang="es-ES_tradnl" sz="4000" b="1">
                <a:ea typeface="ＭＳ Ｐゴシック" charset="-128"/>
              </a:rPr>
              <a:t>Venta de cosa ajena</a:t>
            </a:r>
          </a:p>
        </p:txBody>
      </p:sp>
      <p:sp>
        <p:nvSpPr>
          <p:cNvPr id="35843" name="2 Marcador de contenido"/>
          <p:cNvSpPr>
            <a:spLocks noGrp="1"/>
          </p:cNvSpPr>
          <p:nvPr>
            <p:ph idx="1"/>
          </p:nvPr>
        </p:nvSpPr>
        <p:spPr>
          <a:xfrm>
            <a:off x="0" y="2420888"/>
            <a:ext cx="9144000" cy="3632592"/>
          </a:xfrm>
        </p:spPr>
        <p:txBody>
          <a:bodyPr/>
          <a:lstStyle/>
          <a:p>
            <a:pPr algn="just"/>
            <a:r>
              <a:rPr lang="es-CO" altLang="es-ES_tradnl" dirty="0">
                <a:ea typeface="ＭＳ Ｐゴシック" charset="-128"/>
              </a:rPr>
              <a:t>A) </a:t>
            </a:r>
            <a:r>
              <a:rPr lang="es-CO" altLang="es-ES_tradnl" b="1" dirty="0">
                <a:ea typeface="ＭＳ Ｐゴシック" charset="-128"/>
              </a:rPr>
              <a:t>Concepto y fundamento de su validez</a:t>
            </a:r>
          </a:p>
          <a:p>
            <a:pPr algn="just">
              <a:buFont typeface="Arial" charset="0"/>
              <a:buNone/>
            </a:pPr>
            <a:r>
              <a:rPr lang="es-CO" altLang="es-ES_tradnl" b="1" i="1" dirty="0">
                <a:ea typeface="ＭＳ Ｐゴシック" charset="-128"/>
              </a:rPr>
              <a:t>    La distinción entre título y modo:</a:t>
            </a:r>
          </a:p>
          <a:p>
            <a:pPr algn="just">
              <a:buFont typeface="Arial" charset="0"/>
              <a:buNone/>
            </a:pPr>
            <a:endParaRPr lang="es-CO" altLang="es-ES_tradnl" b="1" i="1" dirty="0">
              <a:ea typeface="ＭＳ Ｐゴシック" charset="-128"/>
            </a:endParaRPr>
          </a:p>
          <a:p>
            <a:pPr algn="just">
              <a:buFont typeface="Arial" charset="0"/>
              <a:buNone/>
            </a:pPr>
            <a:r>
              <a:rPr lang="es-CO" altLang="es-ES_tradnl" dirty="0">
                <a:ea typeface="ＭＳ Ｐゴシック" charset="-128"/>
              </a:rPr>
              <a:t>  El contrato </a:t>
            </a:r>
            <a:r>
              <a:rPr lang="ja-JP" altLang="es-CO">
                <a:ea typeface="ＭＳ Ｐゴシック" charset="-128"/>
              </a:rPr>
              <a:t>“</a:t>
            </a:r>
            <a:r>
              <a:rPr lang="es-CO" altLang="ja-JP" dirty="0">
                <a:ea typeface="ＭＳ Ｐゴシック" charset="-128"/>
              </a:rPr>
              <a:t>por sí solo</a:t>
            </a:r>
            <a:r>
              <a:rPr lang="ja-JP" altLang="es-CO">
                <a:ea typeface="ＭＳ Ｐゴシック" charset="-128"/>
              </a:rPr>
              <a:t>”</a:t>
            </a:r>
            <a:r>
              <a:rPr lang="es-CO" altLang="ja-JP" dirty="0">
                <a:ea typeface="ＭＳ Ｐゴシック" charset="-128"/>
              </a:rPr>
              <a:t> no transfiere el dominio. El vendedor </a:t>
            </a:r>
            <a:r>
              <a:rPr lang="es-CO" altLang="ja-JP" i="1" dirty="0">
                <a:effectLst>
                  <a:outerShdw blurRad="38100" dist="38100" dir="2700000" algn="tl">
                    <a:srgbClr val="C0C0C0"/>
                  </a:outerShdw>
                </a:effectLst>
                <a:ea typeface="ＭＳ Ｐゴシック" charset="-128"/>
              </a:rPr>
              <a:t>se obliga a transmitir </a:t>
            </a:r>
            <a:r>
              <a:rPr lang="es-CO" altLang="ja-JP" dirty="0">
                <a:ea typeface="ＭＳ Ｐゴシック" charset="-128"/>
              </a:rPr>
              <a:t>la propiedad, lo que se realiza al momento de la tradición. </a:t>
            </a:r>
          </a:p>
          <a:p>
            <a:pPr algn="just">
              <a:buFont typeface="Arial" charset="0"/>
              <a:buNone/>
            </a:pPr>
            <a:endParaRPr lang="es-CO" altLang="es-ES_tradnl" dirty="0">
              <a:ea typeface="ＭＳ Ｐゴシック" charset="-128"/>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s-CO" altLang="es-ES_tradnl" b="1">
                <a:ea typeface="ＭＳ Ｐゴシック" charset="-128"/>
              </a:rPr>
              <a:t>Venta de cosa ajena</a:t>
            </a:r>
            <a:endParaRPr lang="es-CO" altLang="es-ES_tradnl">
              <a:ea typeface="ＭＳ Ｐゴシック" charset="-128"/>
            </a:endParaRPr>
          </a:p>
        </p:txBody>
      </p:sp>
      <p:sp>
        <p:nvSpPr>
          <p:cNvPr id="54274" name="Content Placeholder 2"/>
          <p:cNvSpPr>
            <a:spLocks noGrp="1"/>
          </p:cNvSpPr>
          <p:nvPr>
            <p:ph idx="1"/>
          </p:nvPr>
        </p:nvSpPr>
        <p:spPr>
          <a:xfrm>
            <a:off x="179388" y="2204864"/>
            <a:ext cx="8856662" cy="3848616"/>
          </a:xfrm>
        </p:spPr>
        <p:txBody>
          <a:bodyPr/>
          <a:lstStyle/>
          <a:p>
            <a:pPr algn="just"/>
            <a:r>
              <a:rPr lang="es-CO" altLang="es-ES_tradnl" dirty="0">
                <a:ea typeface="ＭＳ Ｐゴシック" charset="-128"/>
              </a:rPr>
              <a:t>B) </a:t>
            </a:r>
            <a:r>
              <a:rPr lang="es-CO" altLang="es-ES_tradnl" b="1" dirty="0">
                <a:ea typeface="ＭＳ Ｐゴシック" charset="-128"/>
              </a:rPr>
              <a:t>Efectos generales entre las partes</a:t>
            </a:r>
            <a:r>
              <a:rPr lang="es-CO" altLang="es-ES_tradnl" dirty="0">
                <a:ea typeface="ＭＳ Ｐゴシック" charset="-128"/>
              </a:rPr>
              <a:t>. Régimen civil (1874 y ss.) y comercial (907 – 908).</a:t>
            </a:r>
          </a:p>
          <a:p>
            <a:pPr algn="just">
              <a:buFont typeface="Arial" charset="0"/>
              <a:buNone/>
            </a:pPr>
            <a:r>
              <a:rPr lang="es-CO" altLang="es-ES_tradnl" dirty="0">
                <a:ea typeface="ＭＳ Ｐゴシック" charset="-128"/>
              </a:rPr>
              <a:t>   1)    El contrato es válido.</a:t>
            </a:r>
          </a:p>
          <a:p>
            <a:pPr algn="just">
              <a:buFont typeface="Arial" charset="0"/>
              <a:buNone/>
            </a:pPr>
            <a:endParaRPr lang="es-CO" altLang="es-ES_tradnl" dirty="0">
              <a:ea typeface="ＭＳ Ｐゴシック" charset="-128"/>
            </a:endParaRPr>
          </a:p>
          <a:p>
            <a:pPr algn="just">
              <a:buFont typeface="Arial" charset="0"/>
              <a:buNone/>
            </a:pPr>
            <a:r>
              <a:rPr lang="es-CO" altLang="es-ES_tradnl" dirty="0">
                <a:ea typeface="ＭＳ Ｐゴシック" charset="-128"/>
              </a:rPr>
              <a:t>  2) El vendedor asume la obligación de adquirirla so pena de indemnizar los perjuicios por incumplimiento. (art. 907 C.Co.).</a:t>
            </a:r>
          </a:p>
          <a:p>
            <a:pPr algn="just">
              <a:buFont typeface="Arial" charset="0"/>
              <a:buNone/>
            </a:pPr>
            <a:r>
              <a:rPr lang="es-CO" altLang="es-ES_tradnl" dirty="0">
                <a:ea typeface="ＭＳ Ｐゴシック" charset="-128"/>
              </a:rPr>
              <a:t>    </a:t>
            </a:r>
          </a:p>
          <a:p>
            <a:endParaRPr lang="es-CO" altLang="es-ES_tradnl" dirty="0">
              <a:ea typeface="ＭＳ Ｐゴシック" charset="-128"/>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es-CO" altLang="es-ES_tradnl" b="1">
                <a:ea typeface="ＭＳ Ｐゴシック" charset="-128"/>
              </a:rPr>
              <a:t>Venta de cosa ajena</a:t>
            </a:r>
            <a:endParaRPr lang="es-CO" altLang="es-ES_tradnl">
              <a:ea typeface="ＭＳ Ｐゴシック" charset="-128"/>
            </a:endParaRPr>
          </a:p>
        </p:txBody>
      </p:sp>
      <p:sp>
        <p:nvSpPr>
          <p:cNvPr id="55298" name="Content Placeholder 2"/>
          <p:cNvSpPr>
            <a:spLocks noGrp="1"/>
          </p:cNvSpPr>
          <p:nvPr>
            <p:ph idx="1"/>
          </p:nvPr>
        </p:nvSpPr>
        <p:spPr>
          <a:xfrm>
            <a:off x="0" y="2276872"/>
            <a:ext cx="9144000" cy="4581128"/>
          </a:xfrm>
        </p:spPr>
        <p:txBody>
          <a:bodyPr/>
          <a:lstStyle/>
          <a:p>
            <a:r>
              <a:rPr lang="es-CO" altLang="es-ES_tradnl" dirty="0">
                <a:ea typeface="ＭＳ Ｐゴシック" charset="-128"/>
              </a:rPr>
              <a:t>C)    </a:t>
            </a:r>
            <a:r>
              <a:rPr lang="es-CO" altLang="es-ES_tradnl" b="1" dirty="0">
                <a:ea typeface="ＭＳ Ｐゴシック" charset="-128"/>
              </a:rPr>
              <a:t>Efectos ante el propietario</a:t>
            </a:r>
            <a:r>
              <a:rPr lang="es-CO" altLang="es-ES_tradnl" dirty="0">
                <a:ea typeface="ＭＳ Ｐゴシック" charset="-128"/>
              </a:rPr>
              <a:t>: </a:t>
            </a:r>
          </a:p>
          <a:p>
            <a:pPr algn="just">
              <a:buFont typeface="Arial" charset="0"/>
              <a:buNone/>
            </a:pPr>
            <a:r>
              <a:rPr lang="es-CO" altLang="es-ES_tradnl" dirty="0">
                <a:ea typeface="ＭＳ Ｐゴシック" charset="-128"/>
              </a:rPr>
              <a:t> El verdadero propietario puede reivindicar el dominio. El comprador podría defenderse:</a:t>
            </a:r>
          </a:p>
          <a:p>
            <a:pPr algn="just">
              <a:buFont typeface="Arial" charset="0"/>
              <a:buNone/>
            </a:pPr>
            <a:endParaRPr lang="es-CO" altLang="es-ES_tradnl" dirty="0">
              <a:ea typeface="ＭＳ Ｐゴシック" charset="-128"/>
            </a:endParaRPr>
          </a:p>
          <a:p>
            <a:pPr algn="just">
              <a:buFont typeface="Arial" charset="0"/>
              <a:buNone/>
            </a:pPr>
            <a:r>
              <a:rPr lang="es-CO" altLang="es-ES_tradnl" dirty="0">
                <a:ea typeface="ＭＳ Ｐゴシック" charset="-128"/>
              </a:rPr>
              <a:t>    1) Alegando justo título y buena fe para adquirir el dominio por usucapión. Exp. 1547 y 1548 C.C.</a:t>
            </a:r>
          </a:p>
          <a:p>
            <a:pPr algn="just">
              <a:buFont typeface="Arial" charset="0"/>
              <a:buNone/>
            </a:pPr>
            <a:r>
              <a:rPr lang="es-CO" altLang="es-ES_tradnl" dirty="0">
                <a:ea typeface="ＭＳ Ｐゴシック" charset="-128"/>
              </a:rPr>
              <a:t>    2)  Denunciar el pleito al vendedor para que éste sanee la evicción.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1 Título"/>
          <p:cNvSpPr>
            <a:spLocks noGrp="1"/>
          </p:cNvSpPr>
          <p:nvPr>
            <p:ph type="title"/>
          </p:nvPr>
        </p:nvSpPr>
        <p:spPr>
          <a:xfrm>
            <a:off x="457200" y="274638"/>
            <a:ext cx="8229600" cy="868362"/>
          </a:xfrm>
        </p:spPr>
        <p:txBody>
          <a:bodyPr/>
          <a:lstStyle/>
          <a:p>
            <a:r>
              <a:rPr lang="es-CO" altLang="es-ES_tradnl" sz="3600" b="1">
                <a:ea typeface="ＭＳ Ｐゴシック" charset="-128"/>
              </a:rPr>
              <a:t>Venta de cosa ajena</a:t>
            </a:r>
          </a:p>
        </p:txBody>
      </p:sp>
      <p:sp>
        <p:nvSpPr>
          <p:cNvPr id="56322" name="2 Marcador de contenido"/>
          <p:cNvSpPr>
            <a:spLocks noGrp="1"/>
          </p:cNvSpPr>
          <p:nvPr>
            <p:ph idx="1"/>
          </p:nvPr>
        </p:nvSpPr>
        <p:spPr>
          <a:xfrm>
            <a:off x="0" y="1844823"/>
            <a:ext cx="9144000" cy="4984601"/>
          </a:xfrm>
        </p:spPr>
        <p:txBody>
          <a:bodyPr/>
          <a:lstStyle/>
          <a:p>
            <a:pPr>
              <a:buFont typeface="Arial" charset="0"/>
              <a:buNone/>
            </a:pPr>
            <a:r>
              <a:rPr lang="es-CO" altLang="es-ES_tradnl" b="1" dirty="0">
                <a:ea typeface="ＭＳ Ｐゴシック" charset="-128"/>
              </a:rPr>
              <a:t> Ratificación por el verdadero propietario: </a:t>
            </a:r>
          </a:p>
          <a:p>
            <a:pPr algn="just">
              <a:buFont typeface="Arial" charset="0"/>
              <a:buNone/>
            </a:pPr>
            <a:r>
              <a:rPr lang="ja-JP" altLang="es-CO">
                <a:ea typeface="ＭＳ Ｐゴシック" charset="-128"/>
              </a:rPr>
              <a:t>“</a:t>
            </a:r>
            <a:r>
              <a:rPr lang="es-CO" altLang="ja-JP" dirty="0">
                <a:ea typeface="ＭＳ Ｐゴシック" charset="-128"/>
              </a:rPr>
              <a:t>Confiere al comprador </a:t>
            </a:r>
            <a:r>
              <a:rPr lang="es-CO" altLang="ja-JP" b="1" u="sng" dirty="0">
                <a:ea typeface="ＭＳ Ｐゴシック" charset="-128"/>
              </a:rPr>
              <a:t>los derechos de tal </a:t>
            </a:r>
            <a:r>
              <a:rPr lang="es-CO" altLang="ja-JP" dirty="0">
                <a:ea typeface="ＭＳ Ｐゴシック" charset="-128"/>
              </a:rPr>
              <a:t>desde la fecha de la venta</a:t>
            </a:r>
            <a:r>
              <a:rPr lang="ja-JP" altLang="es-CO">
                <a:ea typeface="ＭＳ Ｐゴシック" charset="-128"/>
              </a:rPr>
              <a:t>”</a:t>
            </a:r>
            <a:r>
              <a:rPr lang="es-CO" altLang="ja-JP" dirty="0">
                <a:ea typeface="ＭＳ Ｐゴシック" charset="-128"/>
              </a:rPr>
              <a:t>. (1874 C.C.)</a:t>
            </a:r>
          </a:p>
          <a:p>
            <a:pPr algn="just">
              <a:buFont typeface="Arial" charset="0"/>
              <a:buNone/>
            </a:pPr>
            <a:endParaRPr lang="es-CO" altLang="es-ES_tradnl" dirty="0">
              <a:ea typeface="ＭＳ Ｐゴシック" charset="-128"/>
            </a:endParaRPr>
          </a:p>
          <a:p>
            <a:pPr algn="just">
              <a:buFont typeface="Arial" charset="0"/>
              <a:buNone/>
            </a:pPr>
            <a:endParaRPr lang="es-CO" altLang="es-ES_tradnl" dirty="0">
              <a:ea typeface="ＭＳ Ｐゴシック" charset="-128"/>
            </a:endParaRPr>
          </a:p>
          <a:p>
            <a:pPr>
              <a:buFont typeface="Arial" charset="0"/>
              <a:buNone/>
            </a:pPr>
            <a:endParaRPr lang="es-CO" altLang="es-ES_tradnl" dirty="0">
              <a:ea typeface="ＭＳ Ｐゴシック" charset="-128"/>
            </a:endParaRPr>
          </a:p>
        </p:txBody>
      </p:sp>
      <p:sp>
        <p:nvSpPr>
          <p:cNvPr id="4" name="Oval 3"/>
          <p:cNvSpPr/>
          <p:nvPr/>
        </p:nvSpPr>
        <p:spPr>
          <a:xfrm>
            <a:off x="611189" y="3429000"/>
            <a:ext cx="2304628" cy="16557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bg1"/>
                </a:solidFill>
              </a:rPr>
              <a:t>Momento 1: se celebra el contrato</a:t>
            </a:r>
          </a:p>
        </p:txBody>
      </p:sp>
      <p:sp>
        <p:nvSpPr>
          <p:cNvPr id="5" name="Oval 4"/>
          <p:cNvSpPr/>
          <p:nvPr/>
        </p:nvSpPr>
        <p:spPr>
          <a:xfrm>
            <a:off x="5275074" y="3368509"/>
            <a:ext cx="2609294" cy="16557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bg1"/>
                </a:solidFill>
              </a:rPr>
              <a:t>Momento 2: el verdadero propietario ratifica</a:t>
            </a:r>
          </a:p>
        </p:txBody>
      </p:sp>
      <p:cxnSp>
        <p:nvCxnSpPr>
          <p:cNvPr id="11" name="Elbow Connector 10"/>
          <p:cNvCxnSpPr>
            <a:cxnSpLocks/>
          </p:cNvCxnSpPr>
          <p:nvPr/>
        </p:nvCxnSpPr>
        <p:spPr>
          <a:xfrm rot="5400000">
            <a:off x="3986771" y="4398529"/>
            <a:ext cx="1914799" cy="40778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076825" y="5445125"/>
            <a:ext cx="4067175" cy="646331"/>
          </a:xfrm>
          <a:prstGeom prst="rect">
            <a:avLst/>
          </a:prstGeom>
          <a:solidFill>
            <a:srgbClr val="FFFF00"/>
          </a:solidFill>
        </p:spPr>
        <p:style>
          <a:lnRef idx="2">
            <a:schemeClr val="accent2"/>
          </a:lnRef>
          <a:fillRef idx="1">
            <a:schemeClr val="lt1"/>
          </a:fillRef>
          <a:effectRef idx="0">
            <a:schemeClr val="accent2"/>
          </a:effectRef>
          <a:fontRef idx="minor">
            <a:schemeClr val="dk1"/>
          </a:fontRef>
        </p:style>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dirty="0">
                <a:solidFill>
                  <a:srgbClr val="000000"/>
                </a:solidFill>
                <a:latin typeface="Calibri" charset="0"/>
              </a:rPr>
              <a:t>¿Cuáles son los derechos que adquiere el comprador?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1 Título"/>
          <p:cNvSpPr>
            <a:spLocks noGrp="1"/>
          </p:cNvSpPr>
          <p:nvPr>
            <p:ph type="title"/>
          </p:nvPr>
        </p:nvSpPr>
        <p:spPr>
          <a:xfrm>
            <a:off x="457200" y="274638"/>
            <a:ext cx="8229600" cy="868362"/>
          </a:xfrm>
        </p:spPr>
        <p:txBody>
          <a:bodyPr/>
          <a:lstStyle/>
          <a:p>
            <a:r>
              <a:rPr lang="es-CO" altLang="es-ES_tradnl" sz="3600" b="1">
                <a:ea typeface="ＭＳ Ｐゴシック" charset="-128"/>
              </a:rPr>
              <a:t>Venta de cosa ajena</a:t>
            </a:r>
          </a:p>
        </p:txBody>
      </p:sp>
      <p:sp>
        <p:nvSpPr>
          <p:cNvPr id="56322" name="2 Marcador de contenido"/>
          <p:cNvSpPr>
            <a:spLocks noGrp="1"/>
          </p:cNvSpPr>
          <p:nvPr>
            <p:ph idx="1"/>
          </p:nvPr>
        </p:nvSpPr>
        <p:spPr>
          <a:xfrm>
            <a:off x="0" y="1844823"/>
            <a:ext cx="9144000" cy="4984601"/>
          </a:xfrm>
        </p:spPr>
        <p:txBody>
          <a:bodyPr/>
          <a:lstStyle/>
          <a:p>
            <a:pPr>
              <a:buFont typeface="Arial" charset="0"/>
              <a:buNone/>
            </a:pPr>
            <a:r>
              <a:rPr lang="es-CO" altLang="es-ES_tradnl" b="1" dirty="0">
                <a:ea typeface="ＭＳ Ｐゴシック" charset="-128"/>
              </a:rPr>
              <a:t> Ratificación por el verdadero propietario: </a:t>
            </a:r>
          </a:p>
          <a:p>
            <a:pPr algn="just">
              <a:buFont typeface="Arial" charset="0"/>
              <a:buNone/>
            </a:pPr>
            <a:r>
              <a:rPr lang="ja-JP" altLang="es-CO">
                <a:ea typeface="ＭＳ Ｐゴシック" charset="-128"/>
              </a:rPr>
              <a:t>“</a:t>
            </a:r>
            <a:r>
              <a:rPr lang="es-CO" altLang="ja-JP" dirty="0">
                <a:ea typeface="ＭＳ Ｐゴシック" charset="-128"/>
              </a:rPr>
              <a:t>Confiere al comprador </a:t>
            </a:r>
            <a:r>
              <a:rPr lang="es-CO" altLang="ja-JP" b="1" u="sng" dirty="0">
                <a:ea typeface="ＭＳ Ｐゴシック" charset="-128"/>
              </a:rPr>
              <a:t>los derechos de tal </a:t>
            </a:r>
            <a:r>
              <a:rPr lang="es-CO" altLang="ja-JP" dirty="0">
                <a:ea typeface="ＭＳ Ｐゴシック" charset="-128"/>
              </a:rPr>
              <a:t>desde la fecha de la venta</a:t>
            </a:r>
            <a:r>
              <a:rPr lang="ja-JP" altLang="es-CO">
                <a:ea typeface="ＭＳ Ｐゴシック" charset="-128"/>
              </a:rPr>
              <a:t>”</a:t>
            </a:r>
            <a:r>
              <a:rPr lang="es-CO" altLang="ja-JP" dirty="0">
                <a:ea typeface="ＭＳ Ｐゴシック" charset="-128"/>
              </a:rPr>
              <a:t>. (1874 C.C.)</a:t>
            </a:r>
          </a:p>
          <a:p>
            <a:pPr algn="just">
              <a:buFont typeface="Arial" charset="0"/>
              <a:buNone/>
            </a:pPr>
            <a:endParaRPr lang="es-CO" altLang="es-ES_tradnl" dirty="0">
              <a:ea typeface="ＭＳ Ｐゴシック" charset="-128"/>
            </a:endParaRPr>
          </a:p>
          <a:p>
            <a:pPr algn="just">
              <a:buFont typeface="Arial" charset="0"/>
              <a:buNone/>
            </a:pPr>
            <a:endParaRPr lang="es-CO" altLang="es-ES_tradnl" dirty="0">
              <a:ea typeface="ＭＳ Ｐゴシック" charset="-128"/>
            </a:endParaRPr>
          </a:p>
          <a:p>
            <a:pPr>
              <a:buFont typeface="Arial" charset="0"/>
              <a:buNone/>
            </a:pPr>
            <a:endParaRPr lang="es-CO" altLang="es-ES_tradnl" dirty="0">
              <a:ea typeface="ＭＳ Ｐゴシック" charset="-128"/>
            </a:endParaRPr>
          </a:p>
        </p:txBody>
      </p:sp>
      <p:sp>
        <p:nvSpPr>
          <p:cNvPr id="4" name="Oval 3"/>
          <p:cNvSpPr/>
          <p:nvPr/>
        </p:nvSpPr>
        <p:spPr>
          <a:xfrm>
            <a:off x="611189" y="3429000"/>
            <a:ext cx="2304628" cy="16557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bg1"/>
                </a:solidFill>
              </a:rPr>
              <a:t>Momento 1: se celebra el contrato y se entrega el bien</a:t>
            </a:r>
          </a:p>
        </p:txBody>
      </p:sp>
      <p:sp>
        <p:nvSpPr>
          <p:cNvPr id="5" name="Oval 4"/>
          <p:cNvSpPr/>
          <p:nvPr/>
        </p:nvSpPr>
        <p:spPr>
          <a:xfrm>
            <a:off x="5275074" y="3368509"/>
            <a:ext cx="2609294" cy="165576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bg1"/>
                </a:solidFill>
              </a:rPr>
              <a:t>Momento 2: el verdadero propietario ratifica</a:t>
            </a:r>
          </a:p>
        </p:txBody>
      </p:sp>
      <p:cxnSp>
        <p:nvCxnSpPr>
          <p:cNvPr id="11" name="Elbow Connector 10"/>
          <p:cNvCxnSpPr>
            <a:cxnSpLocks/>
          </p:cNvCxnSpPr>
          <p:nvPr/>
        </p:nvCxnSpPr>
        <p:spPr>
          <a:xfrm rot="5400000">
            <a:off x="3986771" y="4398529"/>
            <a:ext cx="1914799" cy="407788"/>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5076825" y="5445125"/>
            <a:ext cx="4067175" cy="646331"/>
          </a:xfrm>
          <a:prstGeom prst="rect">
            <a:avLst/>
          </a:prstGeom>
          <a:solidFill>
            <a:srgbClr val="FFFF00"/>
          </a:solidFill>
        </p:spPr>
        <p:style>
          <a:lnRef idx="2">
            <a:schemeClr val="accent2"/>
          </a:lnRef>
          <a:fillRef idx="1">
            <a:schemeClr val="lt1"/>
          </a:fillRef>
          <a:effectRef idx="0">
            <a:schemeClr val="accent2"/>
          </a:effectRef>
          <a:fontRef idx="minor">
            <a:schemeClr val="dk1"/>
          </a:fontRef>
        </p:style>
        <p:txBody>
          <a:bodyPr>
            <a:spAutoFit/>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dirty="0">
                <a:solidFill>
                  <a:srgbClr val="000000"/>
                </a:solidFill>
                <a:latin typeface="Calibri" charset="0"/>
              </a:rPr>
              <a:t>¿Cuáles son los derechos que adquiere el comprador?</a:t>
            </a:r>
          </a:p>
        </p:txBody>
      </p:sp>
    </p:spTree>
    <p:extLst>
      <p:ext uri="{BB962C8B-B14F-4D97-AF65-F5344CB8AC3E}">
        <p14:creationId xmlns:p14="http://schemas.microsoft.com/office/powerpoint/2010/main" val="25347619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r>
              <a:rPr lang="es-CO" altLang="es-ES_tradnl" b="1">
                <a:ea typeface="ＭＳ Ｐゴシック" charset="-128"/>
              </a:rPr>
              <a:t>Venta de cosa ajena</a:t>
            </a:r>
          </a:p>
        </p:txBody>
      </p:sp>
      <p:sp>
        <p:nvSpPr>
          <p:cNvPr id="57346" name="Content Placeholder 2"/>
          <p:cNvSpPr>
            <a:spLocks noGrp="1"/>
          </p:cNvSpPr>
          <p:nvPr>
            <p:ph idx="1"/>
          </p:nvPr>
        </p:nvSpPr>
        <p:spPr>
          <a:xfrm>
            <a:off x="0" y="1988840"/>
            <a:ext cx="9144000" cy="4869160"/>
          </a:xfrm>
        </p:spPr>
        <p:txBody>
          <a:bodyPr/>
          <a:lstStyle/>
          <a:p>
            <a:pPr>
              <a:buFont typeface="Arial" charset="0"/>
              <a:buNone/>
            </a:pPr>
            <a:r>
              <a:rPr lang="es-CO" altLang="es-ES_tradnl" b="1" dirty="0">
                <a:ea typeface="ＭＳ Ｐゴシック" charset="-128"/>
              </a:rPr>
              <a:t> Adquisición posterior por el vendedor original: 1875 C.C.</a:t>
            </a:r>
          </a:p>
          <a:p>
            <a:pPr algn="just">
              <a:buFont typeface="Arial" charset="0"/>
              <a:buNone/>
            </a:pPr>
            <a:r>
              <a:rPr lang="ja-JP" altLang="es-CO">
                <a:ea typeface="ＭＳ Ｐゴシック" charset="-128"/>
              </a:rPr>
              <a:t>“</a:t>
            </a:r>
            <a:r>
              <a:rPr lang="es-CO" altLang="ja-JP" dirty="0">
                <a:ea typeface="ＭＳ Ｐゴシック" charset="-128"/>
              </a:rPr>
              <a:t>Vendida y entregada… si el vendedor adquiere después el dominio de ella se mirará al comprador como verdadero dueño desde la tradición</a:t>
            </a:r>
            <a:r>
              <a:rPr lang="ja-JP" altLang="es-CO">
                <a:ea typeface="ＭＳ Ｐゴシック" charset="-128"/>
              </a:rPr>
              <a:t>”</a:t>
            </a:r>
            <a:r>
              <a:rPr lang="es-CO" altLang="ja-JP" dirty="0">
                <a:ea typeface="ＭＳ Ｐゴシック" charset="-128"/>
              </a:rPr>
              <a:t>. </a:t>
            </a:r>
          </a:p>
          <a:p>
            <a:pPr algn="just">
              <a:buFont typeface="Arial" charset="0"/>
              <a:buNone/>
            </a:pPr>
            <a:endParaRPr lang="es-CO" altLang="es-ES_tradnl" dirty="0">
              <a:ea typeface="ＭＳ Ｐゴシック" charset="-128"/>
            </a:endParaRPr>
          </a:p>
          <a:p>
            <a:endParaRPr lang="es-CO" altLang="es-ES_tradnl" dirty="0">
              <a:ea typeface="ＭＳ Ｐゴシック" charset="-128"/>
            </a:endParaRPr>
          </a:p>
        </p:txBody>
      </p:sp>
      <p:sp>
        <p:nvSpPr>
          <p:cNvPr id="4" name="Oval 3"/>
          <p:cNvSpPr/>
          <p:nvPr/>
        </p:nvSpPr>
        <p:spPr>
          <a:xfrm>
            <a:off x="251520" y="4292601"/>
            <a:ext cx="2304355" cy="15846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dirty="0">
                <a:solidFill>
                  <a:schemeClr val="bg1"/>
                </a:solidFill>
                <a:latin typeface="Calibri" charset="0"/>
              </a:rPr>
              <a:t>Momento 1: se vendió y se entregó</a:t>
            </a:r>
          </a:p>
        </p:txBody>
      </p:sp>
      <p:sp>
        <p:nvSpPr>
          <p:cNvPr id="5" name="Oval 4"/>
          <p:cNvSpPr/>
          <p:nvPr/>
        </p:nvSpPr>
        <p:spPr>
          <a:xfrm>
            <a:off x="2843908" y="3716338"/>
            <a:ext cx="2304355" cy="223294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dirty="0"/>
              <a:t>Momento 2: el vendedor enajenante adquiere el dominio</a:t>
            </a:r>
          </a:p>
        </p:txBody>
      </p:sp>
      <p:sp>
        <p:nvSpPr>
          <p:cNvPr id="6" name="Oval 5"/>
          <p:cNvSpPr/>
          <p:nvPr/>
        </p:nvSpPr>
        <p:spPr>
          <a:xfrm>
            <a:off x="6156325" y="3789364"/>
            <a:ext cx="2987675" cy="223294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dirty="0">
                <a:latin typeface="Calibri" charset="0"/>
              </a:rPr>
              <a:t>Efecto: se tiene como verdadero dueño al comprador desde el momento de la </a:t>
            </a:r>
            <a:r>
              <a:rPr lang="ja-JP" altLang="es-CO" sz="1800" b="1">
                <a:latin typeface="Calibri" charset="0"/>
              </a:rPr>
              <a:t>“</a:t>
            </a:r>
            <a:r>
              <a:rPr lang="es-CO" altLang="ja-JP" sz="1800" b="1" dirty="0">
                <a:latin typeface="Calibri" charset="0"/>
              </a:rPr>
              <a:t>Tradición</a:t>
            </a:r>
            <a:r>
              <a:rPr lang="ja-JP" altLang="es-CO" sz="1800" b="1">
                <a:latin typeface="Calibri" charset="0"/>
              </a:rPr>
              <a:t>”</a:t>
            </a:r>
            <a:endParaRPr lang="es-CO" altLang="es-ES_tradnl" sz="1800" b="1" dirty="0">
              <a:latin typeface="Calibri" charset="0"/>
            </a:endParaRPr>
          </a:p>
        </p:txBody>
      </p:sp>
      <p:sp>
        <p:nvSpPr>
          <p:cNvPr id="7" name="Right Arrow 6"/>
          <p:cNvSpPr/>
          <p:nvPr/>
        </p:nvSpPr>
        <p:spPr>
          <a:xfrm>
            <a:off x="5148263" y="4868863"/>
            <a:ext cx="1008062" cy="6286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endParaRPr lang="es-ES_tradnl" altLang="es-ES_tradnl" sz="1800">
              <a:solidFill>
                <a:srgbClr val="FFFFFF"/>
              </a:solidFill>
              <a:latin typeface="Calibri"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r>
              <a:rPr lang="es-CO" altLang="es-ES_tradnl" b="1">
                <a:ea typeface="ＭＳ Ｐゴシック" charset="-128"/>
              </a:rPr>
              <a:t>Venta de cosa ajena</a:t>
            </a:r>
          </a:p>
        </p:txBody>
      </p:sp>
      <p:sp>
        <p:nvSpPr>
          <p:cNvPr id="57346" name="Content Placeholder 2"/>
          <p:cNvSpPr>
            <a:spLocks noGrp="1"/>
          </p:cNvSpPr>
          <p:nvPr>
            <p:ph idx="1"/>
          </p:nvPr>
        </p:nvSpPr>
        <p:spPr>
          <a:xfrm>
            <a:off x="0" y="1988840"/>
            <a:ext cx="9144000" cy="4869160"/>
          </a:xfrm>
        </p:spPr>
        <p:txBody>
          <a:bodyPr/>
          <a:lstStyle/>
          <a:p>
            <a:pPr>
              <a:buFont typeface="Arial" charset="0"/>
              <a:buNone/>
            </a:pPr>
            <a:r>
              <a:rPr lang="es-CO" altLang="es-ES_tradnl" b="1" dirty="0">
                <a:ea typeface="ＭＳ Ｐゴシック" charset="-128"/>
              </a:rPr>
              <a:t> Adquisición posterior por el </a:t>
            </a:r>
            <a:r>
              <a:rPr lang="es-CO" altLang="es-ES_tradnl" b="1">
                <a:ea typeface="ＭＳ Ｐゴシック" charset="-128"/>
              </a:rPr>
              <a:t>vendedor original: </a:t>
            </a:r>
            <a:r>
              <a:rPr lang="es-CO" altLang="es-ES_tradnl" b="1" dirty="0">
                <a:ea typeface="ＭＳ Ｐゴシック" charset="-128"/>
              </a:rPr>
              <a:t>1875 C.C.</a:t>
            </a:r>
          </a:p>
          <a:p>
            <a:pPr algn="just">
              <a:buFont typeface="Arial" charset="0"/>
              <a:buNone/>
            </a:pPr>
            <a:r>
              <a:rPr lang="ja-JP" altLang="es-CO">
                <a:ea typeface="ＭＳ Ｐゴシック" charset="-128"/>
              </a:rPr>
              <a:t>“</a:t>
            </a:r>
            <a:r>
              <a:rPr lang="es-CO" altLang="ja-JP" dirty="0">
                <a:ea typeface="ＭＳ Ｐゴシック" charset="-128"/>
              </a:rPr>
              <a:t>Vendida y entregada… si el vendedor adquiere después el dominio de ella se mirará al comprador como verdadero dueño desde la tradición</a:t>
            </a:r>
            <a:r>
              <a:rPr lang="ja-JP" altLang="es-CO">
                <a:ea typeface="ＭＳ Ｐゴシック" charset="-128"/>
              </a:rPr>
              <a:t>”</a:t>
            </a:r>
            <a:r>
              <a:rPr lang="es-CO" altLang="ja-JP" dirty="0">
                <a:ea typeface="ＭＳ Ｐゴシック" charset="-128"/>
              </a:rPr>
              <a:t>. </a:t>
            </a:r>
          </a:p>
          <a:p>
            <a:pPr algn="just">
              <a:buFont typeface="Arial" charset="0"/>
              <a:buNone/>
            </a:pPr>
            <a:endParaRPr lang="es-CO" altLang="es-ES_tradnl" dirty="0">
              <a:ea typeface="ＭＳ Ｐゴシック" charset="-128"/>
            </a:endParaRPr>
          </a:p>
          <a:p>
            <a:endParaRPr lang="es-CO" altLang="es-ES_tradnl" dirty="0">
              <a:ea typeface="ＭＳ Ｐゴシック" charset="-128"/>
            </a:endParaRPr>
          </a:p>
        </p:txBody>
      </p:sp>
      <p:sp>
        <p:nvSpPr>
          <p:cNvPr id="4" name="Oval 3"/>
          <p:cNvSpPr/>
          <p:nvPr/>
        </p:nvSpPr>
        <p:spPr>
          <a:xfrm>
            <a:off x="251520" y="4292601"/>
            <a:ext cx="2304355" cy="15846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dirty="0">
                <a:solidFill>
                  <a:schemeClr val="bg1"/>
                </a:solidFill>
                <a:latin typeface="Calibri" charset="0"/>
              </a:rPr>
              <a:t>Momento 1: se vendió </a:t>
            </a:r>
          </a:p>
        </p:txBody>
      </p:sp>
      <p:sp>
        <p:nvSpPr>
          <p:cNvPr id="5" name="Oval 4"/>
          <p:cNvSpPr/>
          <p:nvPr/>
        </p:nvSpPr>
        <p:spPr>
          <a:xfrm>
            <a:off x="2843908" y="3716338"/>
            <a:ext cx="2304355" cy="223294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dirty="0"/>
              <a:t>Momento 2: el vendedor  adquiere el dominio</a:t>
            </a:r>
          </a:p>
        </p:txBody>
      </p:sp>
      <p:sp>
        <p:nvSpPr>
          <p:cNvPr id="6" name="Oval 5"/>
          <p:cNvSpPr/>
          <p:nvPr/>
        </p:nvSpPr>
        <p:spPr>
          <a:xfrm>
            <a:off x="6156325" y="3789364"/>
            <a:ext cx="2987675" cy="223294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dirty="0">
                <a:latin typeface="Calibri" charset="0"/>
              </a:rPr>
              <a:t>Efecto: </a:t>
            </a:r>
            <a:r>
              <a:rPr lang="es-419" altLang="es-ES_tradnl" sz="1800" b="1" dirty="0">
                <a:latin typeface="Calibri" charset="0"/>
              </a:rPr>
              <a:t>el vendedor podrá traditar el bien sin ningún inconveniente</a:t>
            </a:r>
            <a:endParaRPr lang="es-CO" altLang="es-ES_tradnl" sz="1800" b="1" dirty="0">
              <a:latin typeface="Calibri" charset="0"/>
            </a:endParaRPr>
          </a:p>
        </p:txBody>
      </p:sp>
      <p:sp>
        <p:nvSpPr>
          <p:cNvPr id="7" name="Right Arrow 6"/>
          <p:cNvSpPr/>
          <p:nvPr/>
        </p:nvSpPr>
        <p:spPr>
          <a:xfrm>
            <a:off x="5148263" y="4868863"/>
            <a:ext cx="1008062" cy="6286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endParaRPr lang="es-ES_tradnl" altLang="es-ES_tradnl" sz="1800">
              <a:solidFill>
                <a:srgbClr val="FFFFFF"/>
              </a:solidFill>
              <a:latin typeface="Calibri" charset="0"/>
            </a:endParaRPr>
          </a:p>
        </p:txBody>
      </p:sp>
    </p:spTree>
    <p:extLst>
      <p:ext uri="{BB962C8B-B14F-4D97-AF65-F5344CB8AC3E}">
        <p14:creationId xmlns:p14="http://schemas.microsoft.com/office/powerpoint/2010/main" val="20954249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1 Título"/>
          <p:cNvSpPr>
            <a:spLocks noGrp="1"/>
          </p:cNvSpPr>
          <p:nvPr>
            <p:ph type="title"/>
          </p:nvPr>
        </p:nvSpPr>
        <p:spPr/>
        <p:txBody>
          <a:bodyPr/>
          <a:lstStyle/>
          <a:p>
            <a:r>
              <a:rPr lang="es-CO" altLang="es-ES_tradnl" b="1">
                <a:ea typeface="ＭＳ Ｐゴシック" charset="-128"/>
              </a:rPr>
              <a:t>Venta de cosa ajena</a:t>
            </a:r>
            <a:endParaRPr lang="es-CO" altLang="es-ES_tradnl">
              <a:ea typeface="ＭＳ Ｐゴシック" charset="-128"/>
            </a:endParaRPr>
          </a:p>
        </p:txBody>
      </p:sp>
      <p:sp>
        <p:nvSpPr>
          <p:cNvPr id="58370" name="2 Marcador de contenido"/>
          <p:cNvSpPr>
            <a:spLocks noGrp="1"/>
          </p:cNvSpPr>
          <p:nvPr>
            <p:ph idx="1"/>
          </p:nvPr>
        </p:nvSpPr>
        <p:spPr>
          <a:xfrm>
            <a:off x="457200" y="1600200"/>
            <a:ext cx="8229600" cy="5257800"/>
          </a:xfrm>
        </p:spPr>
        <p:txBody>
          <a:bodyPr/>
          <a:lstStyle/>
          <a:p>
            <a:pPr algn="ctr">
              <a:buFont typeface="Arial" charset="0"/>
              <a:buNone/>
            </a:pPr>
            <a:endParaRPr lang="es-CO" altLang="es-ES_tradnl" b="1">
              <a:ea typeface="ＭＳ Ｐゴシック" charset="-128"/>
            </a:endParaRPr>
          </a:p>
          <a:p>
            <a:pPr algn="ctr">
              <a:buFont typeface="Arial" charset="0"/>
              <a:buNone/>
            </a:pPr>
            <a:endParaRPr lang="es-CO" altLang="es-ES_tradnl" b="1">
              <a:ea typeface="ＭＳ Ｐゴシック" charset="-128"/>
            </a:endParaRPr>
          </a:p>
          <a:p>
            <a:pPr algn="ctr">
              <a:buFont typeface="Arial" charset="0"/>
              <a:buNone/>
            </a:pPr>
            <a:endParaRPr lang="es-CO" altLang="es-ES_tradnl" b="1">
              <a:ea typeface="ＭＳ Ｐゴシック" charset="-128"/>
            </a:endParaRPr>
          </a:p>
          <a:p>
            <a:pPr algn="ctr">
              <a:buFont typeface="Arial" charset="0"/>
              <a:buNone/>
            </a:pPr>
            <a:r>
              <a:rPr lang="es-CO" altLang="es-ES_tradnl" b="1">
                <a:ea typeface="ＭＳ Ｐゴシック" charset="-128"/>
              </a:rPr>
              <a:t>Tarea:</a:t>
            </a:r>
            <a:r>
              <a:rPr lang="es-CO" altLang="es-ES_tradnl">
                <a:ea typeface="ＭＳ Ｐゴシック" charset="-128"/>
              </a:rPr>
              <a:t> </a:t>
            </a:r>
            <a:r>
              <a:rPr lang="es-CO" altLang="es-ES_tradnl" b="1">
                <a:ea typeface="ＭＳ Ｐゴシック" charset="-128"/>
              </a:rPr>
              <a:t>Análisis del art. 908 del Código de Comercio y comparación con las normas civiles. </a:t>
            </a:r>
          </a:p>
          <a:p>
            <a:pPr algn="just">
              <a:buFont typeface="Arial" charset="0"/>
              <a:buNone/>
            </a:pPr>
            <a:r>
              <a:rPr lang="es-CO" altLang="es-ES_tradnl" b="1">
                <a:ea typeface="ＭＳ Ｐゴシック" charset="-128"/>
              </a:rPr>
              <a:t>    </a:t>
            </a:r>
            <a:endParaRPr lang="es-CO" altLang="es-ES_tradnl">
              <a:ea typeface="ＭＳ Ｐゴシック" charset="-128"/>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1 Título"/>
          <p:cNvSpPr>
            <a:spLocks noGrp="1"/>
          </p:cNvSpPr>
          <p:nvPr>
            <p:ph type="title"/>
          </p:nvPr>
        </p:nvSpPr>
        <p:spPr/>
        <p:txBody>
          <a:bodyPr/>
          <a:lstStyle/>
          <a:p>
            <a:r>
              <a:rPr lang="es-CO" altLang="es-ES_tradnl" b="1">
                <a:ea typeface="ＭＳ Ｐゴシック" charset="-128"/>
              </a:rPr>
              <a:t>Los elementos esenciales del contrato</a:t>
            </a:r>
            <a:endParaRPr lang="es-CO" altLang="es-ES_tradnl">
              <a:ea typeface="ＭＳ Ｐゴシック" charset="-128"/>
            </a:endParaRPr>
          </a:p>
        </p:txBody>
      </p:sp>
      <p:sp>
        <p:nvSpPr>
          <p:cNvPr id="39939" name="2 Marcador de contenido"/>
          <p:cNvSpPr>
            <a:spLocks noGrp="1"/>
          </p:cNvSpPr>
          <p:nvPr>
            <p:ph idx="1"/>
          </p:nvPr>
        </p:nvSpPr>
        <p:spPr>
          <a:xfrm>
            <a:off x="457200" y="2348881"/>
            <a:ext cx="8229600" cy="3704600"/>
          </a:xfrm>
        </p:spPr>
        <p:txBody>
          <a:bodyPr/>
          <a:lstStyle/>
          <a:p>
            <a:pPr algn="just">
              <a:buFont typeface="Arial" charset="0"/>
              <a:buNone/>
              <a:defRPr/>
            </a:pPr>
            <a:r>
              <a:rPr lang="es-CO" b="1" dirty="0">
                <a:ea typeface="+mn-ea"/>
                <a:cs typeface="+mn-cs"/>
              </a:rPr>
              <a:t>2. </a:t>
            </a:r>
            <a:r>
              <a:rPr lang="es-CO" b="1" cap="small" dirty="0">
                <a:ea typeface="+mn-ea"/>
                <a:cs typeface="+mn-cs"/>
              </a:rPr>
              <a:t>El precio</a:t>
            </a:r>
          </a:p>
          <a:p>
            <a:pPr marL="514350" indent="-514350">
              <a:buFont typeface="Arial" charset="0"/>
              <a:buAutoNum type="alphaLcPeriod"/>
              <a:defRPr/>
            </a:pPr>
            <a:r>
              <a:rPr lang="es-CO" b="1" dirty="0">
                <a:ea typeface="+mn-ea"/>
                <a:cs typeface="+mn-cs"/>
              </a:rPr>
              <a:t>Concepto</a:t>
            </a:r>
            <a:r>
              <a:rPr lang="es-CO" dirty="0">
                <a:ea typeface="+mn-ea"/>
                <a:cs typeface="+mn-cs"/>
              </a:rPr>
              <a:t>. Art. 1850 C.C. / 905 </a:t>
            </a:r>
            <a:r>
              <a:rPr lang="es-CO" dirty="0" err="1">
                <a:ea typeface="+mn-ea"/>
                <a:cs typeface="+mn-cs"/>
              </a:rPr>
              <a:t>C.Co</a:t>
            </a:r>
            <a:r>
              <a:rPr lang="es-CO" dirty="0">
                <a:ea typeface="+mn-ea"/>
                <a:cs typeface="+mn-cs"/>
              </a:rPr>
              <a:t>. </a:t>
            </a:r>
          </a:p>
          <a:p>
            <a:pPr marL="514350" indent="-514350" algn="ctr">
              <a:buFont typeface="Arial" charset="0"/>
              <a:buNone/>
              <a:defRPr/>
            </a:pPr>
            <a:r>
              <a:rPr lang="es-CO" dirty="0">
                <a:ea typeface="+mn-ea"/>
                <a:cs typeface="+mn-cs"/>
              </a:rPr>
              <a:t>     </a:t>
            </a:r>
          </a:p>
          <a:p>
            <a:pPr marL="514350" indent="-514350" algn="ctr">
              <a:buFont typeface="Arial" charset="0"/>
              <a:buNone/>
              <a:defRPr/>
            </a:pPr>
            <a:r>
              <a:rPr lang="es-CO" dirty="0">
                <a:ea typeface="+mn-ea"/>
                <a:cs typeface="+mn-cs"/>
              </a:rPr>
              <a:t>	EL PRECIO ES EL </a:t>
            </a:r>
            <a:r>
              <a:rPr lang="es-CO" b="1" i="1" dirty="0">
                <a:ea typeface="+mn-ea"/>
                <a:cs typeface="+mn-cs"/>
              </a:rPr>
              <a:t>DINERO</a:t>
            </a:r>
            <a:r>
              <a:rPr lang="es-CO" dirty="0">
                <a:ea typeface="+mn-ea"/>
                <a:cs typeface="+mn-cs"/>
              </a:rPr>
              <a:t> QUE EL COMPRADOR SE COMPROMETE A PAGAR A CAMBIO DE LA COSA VENDIDA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1"/>
          <p:cNvSpPr>
            <a:spLocks noGrp="1"/>
          </p:cNvSpPr>
          <p:nvPr>
            <p:ph type="title"/>
          </p:nvPr>
        </p:nvSpPr>
        <p:spPr/>
        <p:txBody>
          <a:bodyPr/>
          <a:lstStyle/>
          <a:p>
            <a:r>
              <a:rPr lang="es-CO" altLang="es-ES_tradnl" b="1">
                <a:ea typeface="ＭＳ Ｐゴシック" charset="-128"/>
              </a:rPr>
              <a:t>EL PRECIO</a:t>
            </a:r>
          </a:p>
        </p:txBody>
      </p:sp>
      <p:sp>
        <p:nvSpPr>
          <p:cNvPr id="3" name="Content Placeholder 2"/>
          <p:cNvSpPr>
            <a:spLocks noGrp="1"/>
          </p:cNvSpPr>
          <p:nvPr>
            <p:ph idx="1"/>
          </p:nvPr>
        </p:nvSpPr>
        <p:spPr>
          <a:xfrm>
            <a:off x="457200" y="1853755"/>
            <a:ext cx="8229600" cy="4199726"/>
          </a:xfrm>
        </p:spPr>
        <p:txBody>
          <a:bodyPr>
            <a:normAutofit lnSpcReduction="10000"/>
          </a:bodyPr>
          <a:lstStyle/>
          <a:p>
            <a:pPr>
              <a:buFont typeface="Arial" charset="0"/>
              <a:buNone/>
            </a:pPr>
            <a:r>
              <a:rPr lang="es-CO" altLang="es-ES_tradnl" b="1" dirty="0">
                <a:ea typeface="ＭＳ Ｐゴシック" charset="-128"/>
              </a:rPr>
              <a:t>b. Requisitos</a:t>
            </a:r>
          </a:p>
          <a:p>
            <a:pPr algn="just">
              <a:buFont typeface="Arial" charset="0"/>
              <a:buNone/>
            </a:pPr>
            <a:r>
              <a:rPr lang="es-CO" altLang="es-ES_tradnl" dirty="0">
                <a:ea typeface="ＭＳ Ｐゴシック" charset="-128"/>
              </a:rPr>
              <a:t>	 - Que sea (fundamentalmente) en dinero: 1850 C.C. / 905 C.Co.</a:t>
            </a:r>
          </a:p>
          <a:p>
            <a:pPr algn="just">
              <a:buFont typeface="Arial" charset="0"/>
              <a:buNone/>
            </a:pPr>
            <a:r>
              <a:rPr lang="es-CO" altLang="es-ES_tradnl" dirty="0">
                <a:ea typeface="ＭＳ Ｐゴシック" charset="-128"/>
              </a:rPr>
              <a:t> 	 -  Determinado o determinable: </a:t>
            </a:r>
          </a:p>
          <a:p>
            <a:pPr algn="just">
              <a:buFont typeface="Arial" charset="0"/>
              <a:buNone/>
            </a:pPr>
            <a:r>
              <a:rPr lang="es-CO" altLang="es-ES_tradnl" dirty="0">
                <a:ea typeface="ＭＳ Ｐゴシック" charset="-128"/>
              </a:rPr>
              <a:t>        Arts. 1864, 1865 / 920, 921</a:t>
            </a:r>
          </a:p>
          <a:p>
            <a:pPr lvl="2">
              <a:buFont typeface="Wingdings" charset="2"/>
              <a:buChar char="ü"/>
            </a:pPr>
            <a:r>
              <a:rPr lang="es-CO" altLang="es-ES_tradnl" sz="3200" dirty="0">
                <a:ea typeface="ＭＳ Ｐゴシック" charset="-128"/>
              </a:rPr>
              <a:t>    Por las partes: 1864 C. C. </a:t>
            </a:r>
          </a:p>
          <a:p>
            <a:pPr lvl="2">
              <a:buFont typeface="Wingdings" charset="2"/>
              <a:buChar char="ü"/>
            </a:pPr>
            <a:r>
              <a:rPr lang="es-CO" altLang="es-ES_tradnl" sz="3200" dirty="0">
                <a:ea typeface="ＭＳ Ｐゴシック" charset="-128"/>
              </a:rPr>
              <a:t>   Por un tercero: 1865 C.C. </a:t>
            </a:r>
          </a:p>
          <a:p>
            <a:pPr lvl="2">
              <a:buFont typeface="Wingdings" charset="2"/>
              <a:buChar char="ü"/>
            </a:pPr>
            <a:r>
              <a:rPr lang="es-CO" altLang="es-ES_tradnl" sz="3200" dirty="0">
                <a:ea typeface="ＭＳ Ｐゴシック" charset="-128"/>
              </a:rPr>
              <a:t>¿Y por uno de los contratantes? Art. 1865 fine. C.C. </a:t>
            </a:r>
          </a:p>
          <a:p>
            <a:endParaRPr lang="es-CO" altLang="es-ES_tradnl" dirty="0">
              <a:ea typeface="ＭＳ Ｐゴシック" charset="-128"/>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1 Título"/>
          <p:cNvSpPr>
            <a:spLocks noGrp="1"/>
          </p:cNvSpPr>
          <p:nvPr>
            <p:ph type="title"/>
          </p:nvPr>
        </p:nvSpPr>
        <p:spPr/>
        <p:txBody>
          <a:bodyPr/>
          <a:lstStyle/>
          <a:p>
            <a:r>
              <a:rPr lang="es-CO" altLang="es-ES_tradnl" b="1">
                <a:ea typeface="ＭＳ Ｐゴシック" charset="-128"/>
              </a:rPr>
              <a:t>EL PRECIO</a:t>
            </a:r>
            <a:endParaRPr lang="es-CO" altLang="es-ES_tradnl">
              <a:ea typeface="ＭＳ Ｐゴシック" charset="-128"/>
            </a:endParaRPr>
          </a:p>
        </p:txBody>
      </p:sp>
      <p:sp>
        <p:nvSpPr>
          <p:cNvPr id="61442" name="2 Marcador de contenido"/>
          <p:cNvSpPr>
            <a:spLocks noGrp="1"/>
          </p:cNvSpPr>
          <p:nvPr>
            <p:ph idx="1"/>
          </p:nvPr>
        </p:nvSpPr>
        <p:spPr>
          <a:xfrm>
            <a:off x="0" y="2204865"/>
            <a:ext cx="9144000" cy="3848616"/>
          </a:xfrm>
        </p:spPr>
        <p:txBody>
          <a:bodyPr/>
          <a:lstStyle/>
          <a:p>
            <a:pPr algn="just">
              <a:buFont typeface="Arial" charset="0"/>
              <a:buNone/>
            </a:pPr>
            <a:r>
              <a:rPr lang="es-CO" altLang="es-ES_tradnl" dirty="0">
                <a:ea typeface="ＭＳ Ｐゴシック" charset="-128"/>
              </a:rPr>
              <a:t>      - </a:t>
            </a:r>
            <a:r>
              <a:rPr lang="es-CO" altLang="es-ES_tradnl" b="1" dirty="0">
                <a:ea typeface="ＭＳ Ｐゴシック" charset="-128"/>
              </a:rPr>
              <a:t>Determinación por el promedio del mercado</a:t>
            </a:r>
            <a:r>
              <a:rPr lang="es-CO" altLang="es-ES_tradnl" dirty="0">
                <a:ea typeface="ＭＳ Ｐゴシック" charset="-128"/>
              </a:rPr>
              <a:t>: </a:t>
            </a:r>
          </a:p>
          <a:p>
            <a:pPr algn="just">
              <a:buFont typeface="Arial" charset="0"/>
              <a:buNone/>
            </a:pPr>
            <a:r>
              <a:rPr lang="es-CO" altLang="es-ES_tradnl" dirty="0">
                <a:ea typeface="ＭＳ Ｐゴシック" charset="-128"/>
              </a:rPr>
              <a:t>   Art. 1864 inc. 3 C.C. El del día de la entrega.</a:t>
            </a:r>
          </a:p>
          <a:p>
            <a:pPr algn="just">
              <a:buFont typeface="Arial" charset="0"/>
              <a:buNone/>
            </a:pPr>
            <a:r>
              <a:rPr lang="es-CO" altLang="es-ES_tradnl" dirty="0">
                <a:ea typeface="ＭＳ Ｐゴシック" charset="-128"/>
              </a:rPr>
              <a:t> Art. 921 C.Co. El del día de la celebración del contrato.</a:t>
            </a:r>
          </a:p>
          <a:p>
            <a:pPr algn="just">
              <a:buFont typeface="Arial" charset="0"/>
              <a:buNone/>
            </a:pPr>
            <a:endParaRPr lang="es-CO" altLang="es-ES_tradnl" dirty="0">
              <a:ea typeface="ＭＳ Ｐゴシック" charset="-128"/>
            </a:endParaRPr>
          </a:p>
          <a:p>
            <a:pPr algn="just">
              <a:buFont typeface="Arial" charset="0"/>
              <a:buNone/>
            </a:pPr>
            <a:r>
              <a:rPr lang="es-CO" altLang="es-ES_tradnl" dirty="0">
                <a:ea typeface="ＭＳ Ｐゴシック" charset="-128"/>
              </a:rPr>
              <a:t> - </a:t>
            </a:r>
            <a:r>
              <a:rPr lang="es-CO" altLang="es-ES_tradnl" b="1" dirty="0">
                <a:ea typeface="ＭＳ Ｐゴシック" charset="-128"/>
              </a:rPr>
              <a:t>Referencia a los </a:t>
            </a:r>
            <a:r>
              <a:rPr lang="ja-JP" altLang="es-CO" b="1">
                <a:ea typeface="ＭＳ Ｐゴシック" charset="-128"/>
              </a:rPr>
              <a:t>“</a:t>
            </a:r>
            <a:r>
              <a:rPr lang="es-CO" altLang="ja-JP" b="1" dirty="0">
                <a:ea typeface="ＭＳ Ｐゴシック" charset="-128"/>
              </a:rPr>
              <a:t>Contratos con precio abierto</a:t>
            </a:r>
            <a:r>
              <a:rPr lang="ja-JP" altLang="es-CO" b="1">
                <a:ea typeface="ＭＳ Ｐゴシック" charset="-128"/>
              </a:rPr>
              <a:t>”</a:t>
            </a:r>
            <a:r>
              <a:rPr lang="es-CO" altLang="ja-JP" b="1" dirty="0">
                <a:ea typeface="ＭＳ Ｐゴシック" charset="-128"/>
              </a:rPr>
              <a:t> </a:t>
            </a:r>
            <a:r>
              <a:rPr lang="es-CO" altLang="ja-JP" dirty="0">
                <a:ea typeface="ＭＳ Ｐゴシック" charset="-128"/>
              </a:rPr>
              <a:t>(</a:t>
            </a:r>
            <a:r>
              <a:rPr lang="es-CO" altLang="ja-JP" i="1" dirty="0">
                <a:ea typeface="ＭＳ Ｐゴシック" charset="-128"/>
              </a:rPr>
              <a:t>Open price terms</a:t>
            </a:r>
            <a:r>
              <a:rPr lang="es-CO" altLang="ja-JP" dirty="0">
                <a:ea typeface="ＭＳ Ｐゴシック" charset="-128"/>
              </a:rPr>
              <a:t>) y su admisión en materia mercantil: art. 920 C.Co. Referencia al art. 55 de la CV de 1980. </a:t>
            </a:r>
          </a:p>
          <a:p>
            <a:pPr>
              <a:buFont typeface="Arial" charset="0"/>
              <a:buNone/>
            </a:pPr>
            <a:endParaRPr lang="es-CO" altLang="es-ES_tradnl" dirty="0">
              <a:ea typeface="ＭＳ Ｐゴシック" charset="-128"/>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1 Título"/>
          <p:cNvSpPr>
            <a:spLocks noGrp="1"/>
          </p:cNvSpPr>
          <p:nvPr>
            <p:ph type="title"/>
          </p:nvPr>
        </p:nvSpPr>
        <p:spPr/>
        <p:txBody>
          <a:bodyPr/>
          <a:lstStyle/>
          <a:p>
            <a:pPr algn="ctr"/>
            <a:r>
              <a:rPr lang="es-CO" altLang="es-ES_tradnl" b="1" dirty="0">
                <a:ea typeface="ＭＳ Ｐゴシック" charset="-128"/>
              </a:rPr>
              <a:t>OBLIGACIONES PARA LAS PARTES</a:t>
            </a:r>
          </a:p>
        </p:txBody>
      </p:sp>
      <p:sp>
        <p:nvSpPr>
          <p:cNvPr id="62466" name="2 Marcador de contenido"/>
          <p:cNvSpPr>
            <a:spLocks noGrp="1"/>
          </p:cNvSpPr>
          <p:nvPr>
            <p:ph idx="1"/>
          </p:nvPr>
        </p:nvSpPr>
        <p:spPr>
          <a:xfrm>
            <a:off x="457200" y="2492896"/>
            <a:ext cx="8229600" cy="4222229"/>
          </a:xfrm>
        </p:spPr>
        <p:txBody>
          <a:bodyPr/>
          <a:lstStyle/>
          <a:p>
            <a:r>
              <a:rPr lang="es-CO" altLang="es-ES_tradnl" b="1" dirty="0">
                <a:ea typeface="ＭＳ Ｐゴシック" charset="-128"/>
              </a:rPr>
              <a:t>A. VENDEDOR: art. 1880 C.C.</a:t>
            </a:r>
          </a:p>
          <a:p>
            <a:r>
              <a:rPr lang="es-CO" altLang="es-ES_tradnl" b="1" dirty="0">
                <a:ea typeface="ＭＳ Ｐゴシック" charset="-128"/>
              </a:rPr>
              <a:t>1. Traditar y entregar la cosa vendida:</a:t>
            </a:r>
          </a:p>
          <a:p>
            <a:r>
              <a:rPr lang="es-CO" altLang="es-ES_tradnl" b="1" dirty="0">
                <a:ea typeface="ＭＳ Ｐゴシック" charset="-128"/>
              </a:rPr>
              <a:t>Tiempo: </a:t>
            </a:r>
            <a:r>
              <a:rPr lang="es-CO" altLang="es-ES_tradnl" dirty="0">
                <a:ea typeface="ＭＳ Ｐゴシック" charset="-128"/>
              </a:rPr>
              <a:t>Art. 1882 C.C. / 924 C.Co.</a:t>
            </a:r>
          </a:p>
          <a:p>
            <a:r>
              <a:rPr lang="es-CO" altLang="es-ES_tradnl" b="1" dirty="0">
                <a:ea typeface="ＭＳ Ｐゴシック" charset="-128"/>
              </a:rPr>
              <a:t>Modo: </a:t>
            </a:r>
            <a:r>
              <a:rPr lang="es-CO" altLang="es-ES_tradnl" dirty="0">
                <a:ea typeface="ＭＳ Ｐゴシック" charset="-128"/>
              </a:rPr>
              <a:t>según las reglas de tradición.</a:t>
            </a:r>
          </a:p>
          <a:p>
            <a:pPr algn="just"/>
            <a:r>
              <a:rPr lang="es-CO" altLang="es-ES_tradnl" b="1" dirty="0">
                <a:ea typeface="ＭＳ Ｐゴシック" charset="-128"/>
              </a:rPr>
              <a:t>Lugar: </a:t>
            </a:r>
            <a:r>
              <a:rPr lang="es-CO" altLang="es-ES_tradnl" dirty="0">
                <a:ea typeface="ＭＳ Ｐゴシック" charset="-128"/>
              </a:rPr>
              <a:t>Arts. 1645 y 1646 C.C. Si es cuerpo cierto: donde estaba la cosa al tiempo del contrato y si es otro bien: en el domicilio del deudor.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1 Título"/>
          <p:cNvSpPr>
            <a:spLocks noGrp="1"/>
          </p:cNvSpPr>
          <p:nvPr>
            <p:ph type="title"/>
          </p:nvPr>
        </p:nvSpPr>
        <p:spPr/>
        <p:txBody>
          <a:bodyPr/>
          <a:lstStyle/>
          <a:p>
            <a:pPr algn="ctr"/>
            <a:r>
              <a:rPr lang="es-CO" altLang="es-ES_tradnl" b="1" dirty="0">
                <a:ea typeface="ＭＳ Ｐゴシック" charset="-128"/>
              </a:rPr>
              <a:t>LA OBLIGACIÓN DE SANEAMIENTO </a:t>
            </a:r>
            <a:endParaRPr lang="es-CO" altLang="es-ES_tradnl" dirty="0">
              <a:ea typeface="ＭＳ Ｐゴシック" charset="-128"/>
            </a:endParaRPr>
          </a:p>
        </p:txBody>
      </p:sp>
      <p:sp>
        <p:nvSpPr>
          <p:cNvPr id="63490" name="2 Marcador de contenido"/>
          <p:cNvSpPr>
            <a:spLocks noGrp="1"/>
          </p:cNvSpPr>
          <p:nvPr>
            <p:ph idx="1"/>
          </p:nvPr>
        </p:nvSpPr>
        <p:spPr>
          <a:xfrm>
            <a:off x="0" y="2564904"/>
            <a:ext cx="9036050" cy="4293096"/>
          </a:xfrm>
        </p:spPr>
        <p:txBody>
          <a:bodyPr/>
          <a:lstStyle/>
          <a:p>
            <a:pPr algn="just">
              <a:buFont typeface="Arial" charset="0"/>
              <a:buNone/>
            </a:pPr>
            <a:r>
              <a:rPr lang="es-CO" altLang="es-ES_tradnl" dirty="0">
                <a:ea typeface="ＭＳ Ｐゴシック" charset="-128"/>
              </a:rPr>
              <a:t> - </a:t>
            </a:r>
            <a:r>
              <a:rPr lang="es-CO" altLang="es-ES_tradnl" b="1" dirty="0">
                <a:ea typeface="ＭＳ Ｐゴシック" charset="-128"/>
              </a:rPr>
              <a:t>Concepto y alcance</a:t>
            </a:r>
            <a:r>
              <a:rPr lang="es-CO" altLang="es-ES_tradnl" dirty="0">
                <a:ea typeface="ＭＳ Ｐゴシック" charset="-128"/>
              </a:rPr>
              <a:t>: art. 1893 C.C. Amparar al comprador en el domino y posesión pacífica y responder de los vicios ocultos.</a:t>
            </a:r>
          </a:p>
          <a:p>
            <a:pPr algn="just">
              <a:buFontTx/>
              <a:buChar char="-"/>
            </a:pPr>
            <a:r>
              <a:rPr lang="es-CO" altLang="es-ES_tradnl" b="1" dirty="0">
                <a:ea typeface="ＭＳ Ｐゴシック" charset="-128"/>
              </a:rPr>
              <a:t>Saneamiento por evicción</a:t>
            </a:r>
            <a:r>
              <a:rPr lang="es-CO" altLang="es-ES_tradnl" dirty="0">
                <a:ea typeface="ＭＳ Ｐゴシック" charset="-128"/>
              </a:rPr>
              <a:t>. Finalidad: lograr una posesión y dominio pacíficos.</a:t>
            </a:r>
          </a:p>
          <a:p>
            <a:pPr algn="just">
              <a:buFont typeface="Arial" charset="0"/>
              <a:buNone/>
            </a:pPr>
            <a:r>
              <a:rPr lang="es-CO" altLang="es-ES_tradnl" dirty="0">
                <a:ea typeface="ＭＳ Ｐゴシック" charset="-128"/>
              </a:rPr>
              <a:t> </a:t>
            </a:r>
          </a:p>
          <a:p>
            <a:pPr algn="just">
              <a:buFontTx/>
              <a:buChar char="-"/>
            </a:pPr>
            <a:r>
              <a:rPr lang="es-CO" altLang="es-ES_tradnl" b="1" dirty="0">
                <a:ea typeface="ＭＳ Ｐゴシック" charset="-128"/>
              </a:rPr>
              <a:t>Saneamiento por vicios ocultos</a:t>
            </a:r>
            <a:r>
              <a:rPr lang="es-CO" altLang="es-ES_tradnl" dirty="0">
                <a:ea typeface="ＭＳ Ｐゴシック" charset="-128"/>
              </a:rPr>
              <a:t>. Finalidad: lograr un dominio útil.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1 Título"/>
          <p:cNvSpPr>
            <a:spLocks noGrp="1"/>
          </p:cNvSpPr>
          <p:nvPr>
            <p:ph type="title"/>
          </p:nvPr>
        </p:nvSpPr>
        <p:spPr>
          <a:xfrm>
            <a:off x="323850" y="260350"/>
            <a:ext cx="8229600" cy="1143000"/>
          </a:xfrm>
        </p:spPr>
        <p:txBody>
          <a:bodyPr/>
          <a:lstStyle/>
          <a:p>
            <a:pPr algn="ctr"/>
            <a:r>
              <a:rPr lang="es-CO" altLang="es-ES_tradnl" b="1" dirty="0">
                <a:ea typeface="ＭＳ Ｐゴシック" charset="-128"/>
              </a:rPr>
              <a:t>SANEAMIENTO POR EVICCIÓN</a:t>
            </a:r>
            <a:endParaRPr lang="es-CL" altLang="es-ES_tradnl" dirty="0">
              <a:ea typeface="ＭＳ Ｐゴシック" charset="-128"/>
            </a:endParaRPr>
          </a:p>
        </p:txBody>
      </p:sp>
      <p:sp>
        <p:nvSpPr>
          <p:cNvPr id="47107" name="2 Marcador de contenido"/>
          <p:cNvSpPr>
            <a:spLocks noGrp="1"/>
          </p:cNvSpPr>
          <p:nvPr>
            <p:ph idx="1"/>
          </p:nvPr>
        </p:nvSpPr>
        <p:spPr>
          <a:xfrm>
            <a:off x="0" y="2276872"/>
            <a:ext cx="9036050" cy="4581128"/>
          </a:xfrm>
        </p:spPr>
        <p:txBody>
          <a:bodyPr/>
          <a:lstStyle/>
          <a:p>
            <a:pPr>
              <a:buFont typeface="Arial" charset="0"/>
              <a:buNone/>
            </a:pPr>
            <a:endParaRPr lang="es-CO" altLang="es-ES_tradnl" b="1" dirty="0">
              <a:ea typeface="ＭＳ Ｐゴシック" charset="-128"/>
            </a:endParaRPr>
          </a:p>
          <a:p>
            <a:pPr algn="just">
              <a:buFont typeface="Arial" charset="0"/>
              <a:buNone/>
            </a:pPr>
            <a:r>
              <a:rPr lang="es-CO" altLang="es-ES_tradnl" dirty="0">
                <a:ea typeface="ＭＳ Ｐゴシック" charset="-128"/>
              </a:rPr>
              <a:t>  a) </a:t>
            </a:r>
            <a:r>
              <a:rPr lang="es-CO" altLang="es-ES_tradnl" b="1" dirty="0">
                <a:ea typeface="ＭＳ Ｐゴシック" charset="-128"/>
              </a:rPr>
              <a:t>Concepto de evicción</a:t>
            </a:r>
            <a:r>
              <a:rPr lang="es-CO" altLang="es-ES_tradnl" dirty="0">
                <a:ea typeface="ＭＳ Ｐゴシック" charset="-128"/>
              </a:rPr>
              <a:t>: art. 1894 C.C. </a:t>
            </a:r>
            <a:r>
              <a:rPr lang="ja-JP" altLang="es-CO">
                <a:ea typeface="ＭＳ Ｐゴシック" charset="-128"/>
              </a:rPr>
              <a:t>“</a:t>
            </a:r>
            <a:r>
              <a:rPr lang="es-CO" altLang="ja-JP" dirty="0">
                <a:ea typeface="ＭＳ Ｐゴシック" charset="-128"/>
              </a:rPr>
              <a:t>Hay evicción de la cosa comprada, cuando el comprador es privado del todo o parte de ella, por sentencia judicial</a:t>
            </a:r>
            <a:r>
              <a:rPr lang="ja-JP" altLang="es-CO">
                <a:ea typeface="ＭＳ Ｐゴシック" charset="-128"/>
              </a:rPr>
              <a:t>”</a:t>
            </a:r>
            <a:r>
              <a:rPr lang="es-CO" altLang="ja-JP" dirty="0">
                <a:ea typeface="ＭＳ Ｐゴシック" charset="-128"/>
              </a:rPr>
              <a:t>. </a:t>
            </a:r>
          </a:p>
          <a:p>
            <a:pPr algn="just">
              <a:buFont typeface="Arial" charset="0"/>
              <a:buNone/>
            </a:pPr>
            <a:r>
              <a:rPr lang="es-CO" altLang="es-ES_tradnl" i="1" dirty="0">
                <a:effectLst>
                  <a:outerShdw blurRad="38100" dist="38100" dir="2700000" algn="tl">
                    <a:srgbClr val="C0C0C0"/>
                  </a:outerShdw>
                </a:effectLst>
                <a:ea typeface="ＭＳ Ｐゴシック" charset="-128"/>
              </a:rPr>
              <a:t>   </a:t>
            </a:r>
            <a:r>
              <a:rPr lang="es-CO" altLang="es-ES_tradnl" i="1" u="sng" dirty="0">
                <a:effectLst>
                  <a:outerShdw blurRad="38100" dist="38100" dir="2700000" algn="tl">
                    <a:srgbClr val="C0C0C0"/>
                  </a:outerShdw>
                </a:effectLst>
                <a:ea typeface="ＭＳ Ｐゴシック" charset="-128"/>
              </a:rPr>
              <a:t>Aclaración: </a:t>
            </a:r>
            <a:r>
              <a:rPr lang="es-CO" altLang="es-ES_tradnl" dirty="0">
                <a:ea typeface="ＭＳ Ｐゴシック" charset="-128"/>
              </a:rPr>
              <a:t>El comprador no debe esperar ser evicto para que el vendedor sea obligado a sanear. La obligación de saneamiento se activa desde que al comprador le notifican la demanda del tercero que intenta despojarlo. </a:t>
            </a:r>
            <a:endParaRPr lang="es-CO" altLang="es-ES_tradnl" dirty="0">
              <a:effectLst>
                <a:outerShdw blurRad="38100" dist="38100" dir="2700000" algn="tl">
                  <a:srgbClr val="C0C0C0"/>
                </a:outerShdw>
              </a:effectLst>
              <a:ea typeface="ＭＳ Ｐゴシック" charset="-128"/>
            </a:endParaRPr>
          </a:p>
          <a:p>
            <a:pPr>
              <a:buFont typeface="Arial" charset="0"/>
              <a:buNone/>
            </a:pPr>
            <a:endParaRPr lang="es-CO" altLang="es-ES_tradnl" dirty="0">
              <a:ea typeface="ＭＳ Ｐゴシック" charset="-128"/>
            </a:endParaRPr>
          </a:p>
          <a:p>
            <a:pPr>
              <a:buFont typeface="Arial" charset="0"/>
              <a:buNone/>
            </a:pPr>
            <a:r>
              <a:rPr lang="es-CO" altLang="es-ES_tradnl" dirty="0">
                <a:ea typeface="ＭＳ Ｐゴシック" charset="-128"/>
              </a:rPr>
              <a:t>                                    </a:t>
            </a:r>
          </a:p>
          <a:p>
            <a:endParaRPr lang="es-CL" altLang="es-ES_tradnl" dirty="0">
              <a:ea typeface="ＭＳ Ｐゴシック" charset="-128"/>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a:xfrm>
            <a:off x="468313" y="188913"/>
            <a:ext cx="8229600" cy="1143000"/>
          </a:xfrm>
        </p:spPr>
        <p:txBody>
          <a:bodyPr/>
          <a:lstStyle/>
          <a:p>
            <a:pPr algn="ctr"/>
            <a:br>
              <a:rPr lang="es-CO" altLang="es-ES_tradnl" b="1" dirty="0">
                <a:ea typeface="ＭＳ Ｐゴシック" charset="-128"/>
              </a:rPr>
            </a:br>
            <a:r>
              <a:rPr lang="es-CO" altLang="es-ES_tradnl" b="1" dirty="0">
                <a:ea typeface="ＭＳ Ｐゴシック" charset="-128"/>
              </a:rPr>
              <a:t>SANEAMIENTO POR EVICCIÓN</a:t>
            </a:r>
            <a:endParaRPr lang="es-CO" altLang="es-ES_tradnl" dirty="0">
              <a:ea typeface="ＭＳ Ｐゴシック" charset="-128"/>
            </a:endParaRPr>
          </a:p>
        </p:txBody>
      </p:sp>
      <p:sp>
        <p:nvSpPr>
          <p:cNvPr id="65538" name="Content Placeholder 2"/>
          <p:cNvSpPr>
            <a:spLocks noGrp="1"/>
          </p:cNvSpPr>
          <p:nvPr>
            <p:ph idx="1"/>
          </p:nvPr>
        </p:nvSpPr>
        <p:spPr>
          <a:xfrm>
            <a:off x="179388" y="2204864"/>
            <a:ext cx="8856662" cy="4464224"/>
          </a:xfrm>
        </p:spPr>
        <p:txBody>
          <a:bodyPr>
            <a:normAutofit/>
          </a:bodyPr>
          <a:lstStyle/>
          <a:p>
            <a:pPr algn="just">
              <a:buFont typeface="Arial" charset="0"/>
              <a:buNone/>
            </a:pPr>
            <a:r>
              <a:rPr lang="es-CO" altLang="es-ES_tradnl" dirty="0">
                <a:ea typeface="ＭＳ Ｐゴシック" charset="-128"/>
              </a:rPr>
              <a:t>b) </a:t>
            </a:r>
            <a:r>
              <a:rPr lang="es-CO" altLang="es-ES_tradnl" b="1" dirty="0">
                <a:ea typeface="ＭＳ Ｐゴシック" charset="-128"/>
              </a:rPr>
              <a:t>Alcance</a:t>
            </a:r>
            <a:r>
              <a:rPr lang="es-CO" altLang="es-ES_tradnl" dirty="0">
                <a:ea typeface="ＭＳ Ｐゴシック" charset="-128"/>
              </a:rPr>
              <a:t>:      - </a:t>
            </a:r>
            <a:r>
              <a:rPr lang="es-CO" altLang="es-ES_tradnl" b="1" dirty="0">
                <a:ea typeface="ＭＳ Ｐゴシック" charset="-128"/>
              </a:rPr>
              <a:t>Obligación de defensa</a:t>
            </a:r>
            <a:r>
              <a:rPr lang="es-CO" altLang="es-ES_tradnl" dirty="0">
                <a:ea typeface="ＭＳ Ｐゴシック" charset="-128"/>
              </a:rPr>
              <a:t>: acudir al    </a:t>
            </a:r>
          </a:p>
          <a:p>
            <a:pPr algn="just">
              <a:buFont typeface="Arial" charset="0"/>
              <a:buNone/>
            </a:pPr>
            <a:r>
              <a:rPr lang="es-CO" altLang="es-ES_tradnl" dirty="0">
                <a:ea typeface="ＭＳ Ｐゴシック" charset="-128"/>
              </a:rPr>
              <a:t>                             pleito en el que le intentan  </a:t>
            </a:r>
          </a:p>
          <a:p>
            <a:pPr algn="just">
              <a:buFont typeface="Arial" charset="0"/>
              <a:buNone/>
            </a:pPr>
            <a:r>
              <a:rPr lang="es-CO" altLang="es-ES_tradnl" dirty="0">
                <a:ea typeface="ＭＳ Ｐゴシック" charset="-128"/>
              </a:rPr>
              <a:t>                             despojar del bien.</a:t>
            </a:r>
          </a:p>
          <a:p>
            <a:pPr>
              <a:buFont typeface="Arial" charset="0"/>
              <a:buNone/>
            </a:pPr>
            <a:endParaRPr lang="es-CO" altLang="es-ES_tradnl" dirty="0">
              <a:ea typeface="ＭＳ Ｐゴシック" charset="-128"/>
            </a:endParaRPr>
          </a:p>
          <a:p>
            <a:pPr>
              <a:buFont typeface="Arial" charset="0"/>
              <a:buNone/>
            </a:pPr>
            <a:r>
              <a:rPr lang="es-CO" altLang="es-ES_tradnl" dirty="0">
                <a:ea typeface="ＭＳ Ｐゴシック" charset="-128"/>
              </a:rPr>
              <a:t>                         - </a:t>
            </a:r>
            <a:r>
              <a:rPr lang="es-CO" altLang="es-ES_tradnl" b="1" dirty="0">
                <a:ea typeface="ＭＳ Ｐゴシック" charset="-128"/>
              </a:rPr>
              <a:t>Saneamiento propiamente </a:t>
            </a:r>
          </a:p>
          <a:p>
            <a:pPr>
              <a:buFont typeface="Arial" charset="0"/>
              <a:buNone/>
            </a:pPr>
            <a:r>
              <a:rPr lang="es-CO" altLang="es-ES_tradnl" b="1" dirty="0">
                <a:ea typeface="ＭＳ Ｐゴシック" charset="-128"/>
              </a:rPr>
              <a:t>                            dicho</a:t>
            </a:r>
            <a:r>
              <a:rPr lang="es-CO" altLang="es-ES_tradnl" dirty="0">
                <a:ea typeface="ＭＳ Ｐゴシック" charset="-128"/>
              </a:rPr>
              <a:t>:   </a:t>
            </a:r>
          </a:p>
          <a:p>
            <a:pPr>
              <a:buFont typeface="Arial" charset="0"/>
              <a:buNone/>
            </a:pPr>
            <a:r>
              <a:rPr lang="es-CO" altLang="es-ES_tradnl" dirty="0">
                <a:ea typeface="ＭＳ Ｐゴシック" charset="-128"/>
              </a:rPr>
              <a:t>                             Componentes restitutorios e </a:t>
            </a:r>
          </a:p>
          <a:p>
            <a:pPr algn="just">
              <a:buFont typeface="Arial" charset="0"/>
              <a:buNone/>
            </a:pPr>
            <a:r>
              <a:rPr lang="es-CO" altLang="es-ES_tradnl" dirty="0">
                <a:ea typeface="ＭＳ Ｐゴシック" charset="-128"/>
              </a:rPr>
              <a:t>                             indemnizatorios. Art.  1904 C.C. </a:t>
            </a:r>
          </a:p>
          <a:p>
            <a:endParaRPr lang="es-CO" altLang="es-ES_tradnl" dirty="0">
              <a:ea typeface="ＭＳ Ｐゴシック" charset="-128"/>
            </a:endParaRPr>
          </a:p>
        </p:txBody>
      </p:sp>
      <p:sp>
        <p:nvSpPr>
          <p:cNvPr id="4" name="Left Brace 3"/>
          <p:cNvSpPr/>
          <p:nvPr/>
        </p:nvSpPr>
        <p:spPr>
          <a:xfrm>
            <a:off x="1763688" y="2204865"/>
            <a:ext cx="216024" cy="3672408"/>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endParaRPr lang="es-ES_tradnl" altLang="es-ES_tradnl" sz="1800">
              <a:latin typeface="Calibri"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1 Título"/>
          <p:cNvSpPr>
            <a:spLocks noGrp="1"/>
          </p:cNvSpPr>
          <p:nvPr>
            <p:ph type="title"/>
          </p:nvPr>
        </p:nvSpPr>
        <p:spPr/>
        <p:txBody>
          <a:bodyPr/>
          <a:lstStyle/>
          <a:p>
            <a:pPr algn="ctr"/>
            <a:r>
              <a:rPr lang="es-CO" altLang="es-ES_tradnl" b="1" dirty="0">
                <a:ea typeface="ＭＳ Ｐゴシック" charset="-128"/>
              </a:rPr>
              <a:t>SANEAMIENTO POR EVICCIÓN</a:t>
            </a:r>
            <a:endParaRPr lang="es-CL" altLang="es-ES_tradnl" dirty="0">
              <a:ea typeface="ＭＳ Ｐゴシック" charset="-128"/>
            </a:endParaRPr>
          </a:p>
        </p:txBody>
      </p:sp>
      <p:sp>
        <p:nvSpPr>
          <p:cNvPr id="66562" name="2 Marcador de contenido"/>
          <p:cNvSpPr>
            <a:spLocks noGrp="1"/>
          </p:cNvSpPr>
          <p:nvPr>
            <p:ph idx="1"/>
          </p:nvPr>
        </p:nvSpPr>
        <p:spPr>
          <a:xfrm>
            <a:off x="0" y="1988840"/>
            <a:ext cx="9144000" cy="4680248"/>
          </a:xfrm>
        </p:spPr>
        <p:txBody>
          <a:bodyPr/>
          <a:lstStyle/>
          <a:p>
            <a:pPr algn="just">
              <a:buFont typeface="Arial" charset="0"/>
              <a:buNone/>
            </a:pPr>
            <a:r>
              <a:rPr lang="es-CO" altLang="es-ES_tradnl" dirty="0">
                <a:ea typeface="ＭＳ Ｐゴシック" charset="-128"/>
              </a:rPr>
              <a:t> c) </a:t>
            </a:r>
            <a:r>
              <a:rPr lang="es-CO" altLang="es-ES_tradnl" b="1" dirty="0">
                <a:ea typeface="ＭＳ Ｐゴシック" charset="-128"/>
              </a:rPr>
              <a:t>Requisitos:    </a:t>
            </a:r>
            <a:r>
              <a:rPr lang="es-CO" altLang="es-ES_tradnl" dirty="0">
                <a:ea typeface="ＭＳ Ｐゴシック" charset="-128"/>
              </a:rPr>
              <a:t>-  Se prive al comprador de la  cosa</a:t>
            </a:r>
          </a:p>
          <a:p>
            <a:pPr algn="just">
              <a:buFont typeface="Arial" charset="0"/>
              <a:buNone/>
            </a:pPr>
            <a:r>
              <a:rPr lang="es-CO" altLang="es-ES_tradnl" dirty="0">
                <a:ea typeface="ＭＳ Ｐゴシック" charset="-128"/>
              </a:rPr>
              <a:t>         	 		   (o se le intente privar de ella).</a:t>
            </a:r>
          </a:p>
          <a:p>
            <a:pPr algn="just">
              <a:buFont typeface="Arial" charset="0"/>
              <a:buNone/>
            </a:pPr>
            <a:endParaRPr lang="es-CO" altLang="es-ES_tradnl" dirty="0">
              <a:ea typeface="ＭＳ Ｐゴシック" charset="-128"/>
            </a:endParaRPr>
          </a:p>
          <a:p>
            <a:pPr algn="just">
              <a:buFont typeface="Arial" charset="0"/>
              <a:buNone/>
            </a:pPr>
            <a:r>
              <a:rPr lang="es-CO" altLang="es-ES_tradnl" dirty="0">
                <a:ea typeface="ＭＳ Ｐゴシック" charset="-128"/>
              </a:rPr>
              <a:t>		      	          -  Declaración judicial</a:t>
            </a:r>
          </a:p>
          <a:p>
            <a:pPr>
              <a:buFont typeface="Arial" charset="0"/>
              <a:buNone/>
            </a:pPr>
            <a:endParaRPr lang="es-CO" altLang="es-ES_tradnl" dirty="0">
              <a:ea typeface="ＭＳ Ｐゴシック" charset="-128"/>
            </a:endParaRPr>
          </a:p>
          <a:p>
            <a:pPr algn="just">
              <a:buFont typeface="Arial" charset="0"/>
              <a:buNone/>
            </a:pPr>
            <a:r>
              <a:rPr lang="es-CO" altLang="es-ES_tradnl" dirty="0">
                <a:ea typeface="ＭＳ Ｐゴシック" charset="-128"/>
              </a:rPr>
              <a:t>				- Causa jurídica anterior a la  </a:t>
            </a:r>
          </a:p>
          <a:p>
            <a:pPr algn="just">
              <a:buFont typeface="Arial" charset="0"/>
              <a:buNone/>
            </a:pPr>
            <a:r>
              <a:rPr lang="es-CO" altLang="es-ES_tradnl" dirty="0">
                <a:ea typeface="ＭＳ Ｐゴシック" charset="-128"/>
              </a:rPr>
              <a:t>                                 venta. Art. 1895. </a:t>
            </a:r>
          </a:p>
          <a:p>
            <a:pPr>
              <a:buFont typeface="Arial" charset="0"/>
              <a:buNone/>
            </a:pPr>
            <a:r>
              <a:rPr lang="es-CO" altLang="es-ES_tradnl" dirty="0">
                <a:ea typeface="ＭＳ Ｐゴシック" charset="-128"/>
              </a:rPr>
              <a:t>				</a:t>
            </a:r>
            <a:endParaRPr lang="es-CL" altLang="es-ES_tradnl" dirty="0">
              <a:ea typeface="ＭＳ Ｐゴシック" charset="-128"/>
            </a:endParaRPr>
          </a:p>
        </p:txBody>
      </p:sp>
      <p:sp>
        <p:nvSpPr>
          <p:cNvPr id="4" name="3 Abrir llave"/>
          <p:cNvSpPr/>
          <p:nvPr/>
        </p:nvSpPr>
        <p:spPr>
          <a:xfrm>
            <a:off x="1619672" y="2014899"/>
            <a:ext cx="288033" cy="3384376"/>
          </a:xfrm>
          <a:prstGeom prst="leftBrace">
            <a:avLst/>
          </a:prstGeom>
        </p:spPr>
        <p:style>
          <a:lnRef idx="1">
            <a:schemeClr val="accent1"/>
          </a:lnRef>
          <a:fillRef idx="0">
            <a:schemeClr val="accent1"/>
          </a:fillRef>
          <a:effectRef idx="0">
            <a:schemeClr val="accent1"/>
          </a:effectRef>
          <a:fontRef idx="minor">
            <a:schemeClr val="tx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endParaRPr lang="es-CL" altLang="es-ES_tradnl" sz="1800">
              <a:latin typeface="Calibri"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1 Título"/>
          <p:cNvSpPr>
            <a:spLocks noGrp="1"/>
          </p:cNvSpPr>
          <p:nvPr>
            <p:ph type="title" idx="4294967295"/>
          </p:nvPr>
        </p:nvSpPr>
        <p:spPr>
          <a:xfrm>
            <a:off x="0" y="303213"/>
            <a:ext cx="8380413" cy="1109662"/>
          </a:xfrm>
        </p:spPr>
        <p:txBody>
          <a:bodyPr>
            <a:normAutofit/>
          </a:bodyPr>
          <a:lstStyle/>
          <a:p>
            <a:pPr algn="ctr"/>
            <a:r>
              <a:rPr lang="es-CO" altLang="es-ES_tradnl" sz="3600" b="1" dirty="0">
                <a:ea typeface="ＭＳ Ｐゴシック" charset="-128"/>
              </a:rPr>
              <a:t>Desarrollo de la obligación de saneamiento por evicción</a:t>
            </a:r>
          </a:p>
        </p:txBody>
      </p:sp>
      <p:sp>
        <p:nvSpPr>
          <p:cNvPr id="67586" name="2 Marcador de contenido"/>
          <p:cNvSpPr>
            <a:spLocks noGrp="1"/>
          </p:cNvSpPr>
          <p:nvPr>
            <p:ph idx="4294967295"/>
          </p:nvPr>
        </p:nvSpPr>
        <p:spPr>
          <a:xfrm>
            <a:off x="0" y="1052513"/>
            <a:ext cx="9144000" cy="5502275"/>
          </a:xfrm>
        </p:spPr>
        <p:txBody>
          <a:bodyPr/>
          <a:lstStyle/>
          <a:p>
            <a:pPr>
              <a:buFont typeface="Arial" charset="0"/>
              <a:buNone/>
            </a:pPr>
            <a:r>
              <a:rPr lang="es-CO" altLang="es-ES_tradnl">
                <a:ea typeface="ＭＳ Ｐゴシック" charset="-128"/>
              </a:rPr>
              <a:t>    </a:t>
            </a:r>
          </a:p>
        </p:txBody>
      </p:sp>
      <p:sp>
        <p:nvSpPr>
          <p:cNvPr id="28" name="Oval 27"/>
          <p:cNvSpPr/>
          <p:nvPr/>
        </p:nvSpPr>
        <p:spPr>
          <a:xfrm>
            <a:off x="152400" y="2781300"/>
            <a:ext cx="2547938" cy="2160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2400" b="1" dirty="0"/>
              <a:t>Tercero demanda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2 Marcador de contenido"/>
          <p:cNvSpPr>
            <a:spLocks noGrp="1"/>
          </p:cNvSpPr>
          <p:nvPr>
            <p:ph idx="4294967295"/>
          </p:nvPr>
        </p:nvSpPr>
        <p:spPr>
          <a:xfrm>
            <a:off x="0" y="1052513"/>
            <a:ext cx="9144000" cy="5805487"/>
          </a:xfrm>
        </p:spPr>
        <p:txBody>
          <a:bodyPr/>
          <a:lstStyle/>
          <a:p>
            <a:pPr>
              <a:buFont typeface="Arial" charset="0"/>
              <a:buNone/>
            </a:pPr>
            <a:r>
              <a:rPr lang="es-CO" altLang="es-ES_tradnl" dirty="0">
                <a:ea typeface="ＭＳ Ｐゴシック" charset="-128"/>
              </a:rPr>
              <a:t>    </a:t>
            </a:r>
          </a:p>
        </p:txBody>
      </p:sp>
      <p:sp>
        <p:nvSpPr>
          <p:cNvPr id="5" name="Oval 4"/>
          <p:cNvSpPr/>
          <p:nvPr/>
        </p:nvSpPr>
        <p:spPr>
          <a:xfrm>
            <a:off x="0" y="1268413"/>
            <a:ext cx="2483768" cy="122396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2000" b="1" dirty="0">
                <a:solidFill>
                  <a:schemeClr val="tx1"/>
                </a:solidFill>
              </a:rPr>
              <a:t>Comprador llama al vendedor. Art. 1899</a:t>
            </a:r>
          </a:p>
        </p:txBody>
      </p:sp>
      <p:sp>
        <p:nvSpPr>
          <p:cNvPr id="6" name="Oval 5"/>
          <p:cNvSpPr/>
          <p:nvPr/>
        </p:nvSpPr>
        <p:spPr>
          <a:xfrm>
            <a:off x="1743571" y="4496685"/>
            <a:ext cx="2952948" cy="1583457"/>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2000" b="1" dirty="0">
                <a:solidFill>
                  <a:schemeClr val="tx1"/>
                </a:solidFill>
              </a:rPr>
              <a:t>Comprador no llama al vendedor: art. 1899 inc. 3 CC. </a:t>
            </a:r>
          </a:p>
        </p:txBody>
      </p:sp>
      <p:cxnSp>
        <p:nvCxnSpPr>
          <p:cNvPr id="8" name="Straight Arrow Connector 7"/>
          <p:cNvCxnSpPr/>
          <p:nvPr/>
        </p:nvCxnSpPr>
        <p:spPr>
          <a:xfrm rot="16200000" flipH="1">
            <a:off x="360363" y="5337175"/>
            <a:ext cx="863600" cy="215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358775" y="3176588"/>
            <a:ext cx="1081088" cy="144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152400" y="3213100"/>
            <a:ext cx="1898650" cy="178752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sz="2000" b="1" dirty="0"/>
              <a:t>Tercero demanda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2 Marcador de contenido"/>
          <p:cNvSpPr>
            <a:spLocks noGrp="1"/>
          </p:cNvSpPr>
          <p:nvPr>
            <p:ph idx="4294967295"/>
          </p:nvPr>
        </p:nvSpPr>
        <p:spPr>
          <a:xfrm>
            <a:off x="0" y="2216150"/>
            <a:ext cx="9144000" cy="3873500"/>
          </a:xfrm>
        </p:spPr>
        <p:txBody>
          <a:bodyPr/>
          <a:lstStyle/>
          <a:p>
            <a:pPr>
              <a:buFont typeface="Arial" charset="0"/>
              <a:buNone/>
            </a:pPr>
            <a:r>
              <a:rPr lang="es-CO" altLang="es-ES_tradnl" dirty="0">
                <a:ea typeface="ＭＳ Ｐゴシック" charset="-128"/>
              </a:rPr>
              <a:t>    </a:t>
            </a:r>
          </a:p>
        </p:txBody>
      </p:sp>
      <p:sp>
        <p:nvSpPr>
          <p:cNvPr id="5" name="Oval 4"/>
          <p:cNvSpPr/>
          <p:nvPr/>
        </p:nvSpPr>
        <p:spPr>
          <a:xfrm>
            <a:off x="152400" y="482867"/>
            <a:ext cx="2123728" cy="122396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tx1"/>
                </a:solidFill>
              </a:rPr>
              <a:t>Comprador llama al vendedor</a:t>
            </a:r>
          </a:p>
        </p:txBody>
      </p:sp>
      <p:sp>
        <p:nvSpPr>
          <p:cNvPr id="6" name="Oval 5"/>
          <p:cNvSpPr/>
          <p:nvPr/>
        </p:nvSpPr>
        <p:spPr>
          <a:xfrm>
            <a:off x="1046376" y="4812150"/>
            <a:ext cx="2088852" cy="122396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tx1"/>
                </a:solidFill>
              </a:rPr>
              <a:t>Comprador no llama al vendedor</a:t>
            </a:r>
          </a:p>
        </p:txBody>
      </p:sp>
      <p:cxnSp>
        <p:nvCxnSpPr>
          <p:cNvPr id="8" name="Straight Arrow Connector 7"/>
          <p:cNvCxnSpPr/>
          <p:nvPr/>
        </p:nvCxnSpPr>
        <p:spPr>
          <a:xfrm rot="16200000" flipH="1">
            <a:off x="317042" y="4627761"/>
            <a:ext cx="863600" cy="215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438192" y="2400022"/>
            <a:ext cx="1081088" cy="144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4572000" y="4694453"/>
            <a:ext cx="3671887" cy="10525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dirty="0">
                <a:solidFill>
                  <a:srgbClr val="FFFFFF"/>
                </a:solidFill>
                <a:latin typeface="Calibri" charset="0"/>
              </a:rPr>
              <a:t>Vendedor no será obligado al saneamiento. 1899. 3 C.C</a:t>
            </a:r>
            <a:r>
              <a:rPr lang="es-CO" altLang="es-ES_tradnl" sz="1800" dirty="0">
                <a:solidFill>
                  <a:srgbClr val="FFFFFF"/>
                </a:solidFill>
                <a:latin typeface="Calibri" charset="0"/>
              </a:rPr>
              <a:t>:</a:t>
            </a:r>
          </a:p>
        </p:txBody>
      </p:sp>
      <p:cxnSp>
        <p:nvCxnSpPr>
          <p:cNvPr id="14" name="Straight Arrow Connector 13"/>
          <p:cNvCxnSpPr>
            <a:cxnSpLocks/>
            <a:endCxn id="12" idx="2"/>
          </p:cNvCxnSpPr>
          <p:nvPr/>
        </p:nvCxnSpPr>
        <p:spPr>
          <a:xfrm>
            <a:off x="3203574" y="5220709"/>
            <a:ext cx="136842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3491706" y="355233"/>
            <a:ext cx="2160587" cy="12017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t>Vendedor asiste</a:t>
            </a:r>
          </a:p>
        </p:txBody>
      </p:sp>
      <p:sp>
        <p:nvSpPr>
          <p:cNvPr id="20" name="Oval 19"/>
          <p:cNvSpPr/>
          <p:nvPr/>
        </p:nvSpPr>
        <p:spPr>
          <a:xfrm>
            <a:off x="2374900" y="2961353"/>
            <a:ext cx="1873250" cy="12239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t>Vendedor no asiste</a:t>
            </a:r>
          </a:p>
        </p:txBody>
      </p:sp>
      <p:cxnSp>
        <p:nvCxnSpPr>
          <p:cNvPr id="22" name="Straight Arrow Connector 21"/>
          <p:cNvCxnSpPr/>
          <p:nvPr/>
        </p:nvCxnSpPr>
        <p:spPr>
          <a:xfrm rot="16200000" flipH="1">
            <a:off x="1582738" y="1785757"/>
            <a:ext cx="1079500" cy="647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2627313" y="971225"/>
            <a:ext cx="43180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65129" y="3128923"/>
            <a:ext cx="1827213" cy="1058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t>Tercero demanda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2 Marcador de contenido"/>
          <p:cNvSpPr>
            <a:spLocks noGrp="1"/>
          </p:cNvSpPr>
          <p:nvPr>
            <p:ph idx="4294967295"/>
          </p:nvPr>
        </p:nvSpPr>
        <p:spPr>
          <a:xfrm>
            <a:off x="0" y="1052513"/>
            <a:ext cx="9144000" cy="5502275"/>
          </a:xfrm>
        </p:spPr>
        <p:txBody>
          <a:bodyPr/>
          <a:lstStyle/>
          <a:p>
            <a:pPr>
              <a:buFont typeface="Arial" charset="0"/>
              <a:buNone/>
            </a:pPr>
            <a:r>
              <a:rPr lang="es-CO" altLang="es-ES_tradnl">
                <a:ea typeface="ＭＳ Ｐゴシック" charset="-128"/>
              </a:rPr>
              <a:t>    </a:t>
            </a:r>
          </a:p>
        </p:txBody>
      </p:sp>
      <p:sp>
        <p:nvSpPr>
          <p:cNvPr id="4" name="Oval 3"/>
          <p:cNvSpPr/>
          <p:nvPr/>
        </p:nvSpPr>
        <p:spPr>
          <a:xfrm>
            <a:off x="3728108" y="3286693"/>
            <a:ext cx="5435600" cy="1430659"/>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dirty="0">
                <a:solidFill>
                  <a:srgbClr val="FFFFFF"/>
                </a:solidFill>
                <a:latin typeface="Calibri" charset="0"/>
              </a:rPr>
              <a:t>El vendedor responde de la evicción, salvo que el comprador deje de proponer una excepción propia. 1899 . 3 C.C.</a:t>
            </a:r>
          </a:p>
        </p:txBody>
      </p:sp>
      <p:sp>
        <p:nvSpPr>
          <p:cNvPr id="5" name="Oval 4"/>
          <p:cNvSpPr/>
          <p:nvPr/>
        </p:nvSpPr>
        <p:spPr>
          <a:xfrm>
            <a:off x="88900" y="447674"/>
            <a:ext cx="2160587" cy="122396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tx1"/>
                </a:solidFill>
              </a:rPr>
              <a:t>Comprador llama al vendedor</a:t>
            </a:r>
          </a:p>
        </p:txBody>
      </p:sp>
      <p:sp>
        <p:nvSpPr>
          <p:cNvPr id="6" name="Oval 5"/>
          <p:cNvSpPr/>
          <p:nvPr/>
        </p:nvSpPr>
        <p:spPr>
          <a:xfrm>
            <a:off x="789883" y="4624811"/>
            <a:ext cx="2197100" cy="122396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tx1"/>
                </a:solidFill>
              </a:rPr>
              <a:t>Comprador no llama al vendedor</a:t>
            </a:r>
          </a:p>
        </p:txBody>
      </p:sp>
      <p:cxnSp>
        <p:nvCxnSpPr>
          <p:cNvPr id="8" name="Straight Arrow Connector 7"/>
          <p:cNvCxnSpPr/>
          <p:nvPr/>
        </p:nvCxnSpPr>
        <p:spPr>
          <a:xfrm rot="16200000" flipH="1">
            <a:off x="143668" y="4609402"/>
            <a:ext cx="863600" cy="215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345658" y="2315369"/>
            <a:ext cx="1081088" cy="144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4481166" y="4846432"/>
            <a:ext cx="3168650" cy="11969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dirty="0">
                <a:solidFill>
                  <a:srgbClr val="FFFFFF"/>
                </a:solidFill>
                <a:latin typeface="Calibri" charset="0"/>
              </a:rPr>
              <a:t>Vendedor no será obligado al saneamiento. 1899. 3 C.C:</a:t>
            </a:r>
          </a:p>
        </p:txBody>
      </p:sp>
      <p:cxnSp>
        <p:nvCxnSpPr>
          <p:cNvPr id="14" name="Straight Arrow Connector 13"/>
          <p:cNvCxnSpPr>
            <a:cxnSpLocks/>
          </p:cNvCxnSpPr>
          <p:nvPr/>
        </p:nvCxnSpPr>
        <p:spPr>
          <a:xfrm>
            <a:off x="3001918" y="5444920"/>
            <a:ext cx="1244644" cy="4351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3166269" y="361409"/>
            <a:ext cx="2160587" cy="12017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t>Vendedor asiste</a:t>
            </a:r>
          </a:p>
        </p:txBody>
      </p:sp>
      <p:sp>
        <p:nvSpPr>
          <p:cNvPr id="20" name="Oval 19"/>
          <p:cNvSpPr/>
          <p:nvPr/>
        </p:nvSpPr>
        <p:spPr>
          <a:xfrm>
            <a:off x="2505987" y="2030295"/>
            <a:ext cx="1962473" cy="12239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t>Vendedor no asiste</a:t>
            </a:r>
          </a:p>
        </p:txBody>
      </p:sp>
      <p:cxnSp>
        <p:nvCxnSpPr>
          <p:cNvPr id="22" name="Straight Arrow Connector 21"/>
          <p:cNvCxnSpPr/>
          <p:nvPr/>
        </p:nvCxnSpPr>
        <p:spPr>
          <a:xfrm rot="16200000" flipH="1">
            <a:off x="1476375" y="2031998"/>
            <a:ext cx="1079500" cy="647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2411413" y="1059655"/>
            <a:ext cx="43180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130049" y="2895598"/>
            <a:ext cx="1705647" cy="12384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t>Tercero demanda</a:t>
            </a:r>
          </a:p>
        </p:txBody>
      </p:sp>
      <p:cxnSp>
        <p:nvCxnSpPr>
          <p:cNvPr id="34" name="Straight Arrow Connector 33"/>
          <p:cNvCxnSpPr>
            <a:cxnSpLocks/>
          </p:cNvCxnSpPr>
          <p:nvPr/>
        </p:nvCxnSpPr>
        <p:spPr>
          <a:xfrm>
            <a:off x="3105927" y="3514819"/>
            <a:ext cx="517416" cy="58179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2 Marcador de contenido"/>
          <p:cNvSpPr>
            <a:spLocks noGrp="1"/>
          </p:cNvSpPr>
          <p:nvPr>
            <p:ph idx="4294967295"/>
          </p:nvPr>
        </p:nvSpPr>
        <p:spPr>
          <a:xfrm>
            <a:off x="0" y="1052513"/>
            <a:ext cx="9144000" cy="5502275"/>
          </a:xfrm>
        </p:spPr>
        <p:txBody>
          <a:bodyPr/>
          <a:lstStyle/>
          <a:p>
            <a:pPr>
              <a:buFont typeface="Arial" charset="0"/>
              <a:buNone/>
            </a:pPr>
            <a:r>
              <a:rPr lang="es-CO" altLang="es-ES_tradnl" dirty="0">
                <a:ea typeface="ＭＳ Ｐゴシック" charset="-128"/>
              </a:rPr>
              <a:t>    </a:t>
            </a:r>
          </a:p>
        </p:txBody>
      </p:sp>
      <p:sp>
        <p:nvSpPr>
          <p:cNvPr id="5" name="Oval 4"/>
          <p:cNvSpPr/>
          <p:nvPr/>
        </p:nvSpPr>
        <p:spPr>
          <a:xfrm>
            <a:off x="107950" y="749301"/>
            <a:ext cx="2232025" cy="122396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tx1"/>
                </a:solidFill>
              </a:rPr>
              <a:t>Comprador llama al pleito</a:t>
            </a:r>
          </a:p>
        </p:txBody>
      </p:sp>
      <p:sp>
        <p:nvSpPr>
          <p:cNvPr id="6" name="Oval 5"/>
          <p:cNvSpPr/>
          <p:nvPr/>
        </p:nvSpPr>
        <p:spPr>
          <a:xfrm>
            <a:off x="952843" y="4841959"/>
            <a:ext cx="2232025" cy="122396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tx1"/>
                </a:solidFill>
              </a:rPr>
              <a:t>Comprador no llama al pleito</a:t>
            </a:r>
          </a:p>
        </p:txBody>
      </p:sp>
      <p:cxnSp>
        <p:nvCxnSpPr>
          <p:cNvPr id="8" name="Straight Arrow Connector 7"/>
          <p:cNvCxnSpPr/>
          <p:nvPr/>
        </p:nvCxnSpPr>
        <p:spPr>
          <a:xfrm rot="16200000" flipH="1">
            <a:off x="157331" y="4727450"/>
            <a:ext cx="863600" cy="215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194219" y="2483644"/>
            <a:ext cx="1081088" cy="144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4716016" y="5156753"/>
            <a:ext cx="2808287" cy="12684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a:solidFill>
                  <a:srgbClr val="FFFFFF"/>
                </a:solidFill>
                <a:latin typeface="Calibri" charset="0"/>
              </a:rPr>
              <a:t>Vendedor no será obligado al saneamiento. 1899. 3 C.C:</a:t>
            </a:r>
          </a:p>
        </p:txBody>
      </p:sp>
      <p:cxnSp>
        <p:nvCxnSpPr>
          <p:cNvPr id="14" name="Straight Arrow Connector 13"/>
          <p:cNvCxnSpPr>
            <a:endCxn id="12" idx="2"/>
          </p:cNvCxnSpPr>
          <p:nvPr/>
        </p:nvCxnSpPr>
        <p:spPr>
          <a:xfrm>
            <a:off x="3347591" y="5659990"/>
            <a:ext cx="1368425" cy="130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555874" y="-30161"/>
            <a:ext cx="2016125" cy="12017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t>Vendedor asiste</a:t>
            </a:r>
          </a:p>
        </p:txBody>
      </p:sp>
      <p:sp>
        <p:nvSpPr>
          <p:cNvPr id="20" name="Oval 19"/>
          <p:cNvSpPr/>
          <p:nvPr/>
        </p:nvSpPr>
        <p:spPr>
          <a:xfrm>
            <a:off x="2284071" y="2836425"/>
            <a:ext cx="2361209" cy="12239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t>Vendedor no asiste</a:t>
            </a:r>
          </a:p>
        </p:txBody>
      </p:sp>
      <p:cxnSp>
        <p:nvCxnSpPr>
          <p:cNvPr id="22" name="Straight Arrow Connector 21"/>
          <p:cNvCxnSpPr/>
          <p:nvPr/>
        </p:nvCxnSpPr>
        <p:spPr>
          <a:xfrm rot="16200000" flipH="1">
            <a:off x="1439863" y="2324037"/>
            <a:ext cx="1079500" cy="647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2411413" y="1338181"/>
            <a:ext cx="43180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107950" y="3322512"/>
            <a:ext cx="1799754" cy="10810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t>Tercero demanda</a:t>
            </a:r>
          </a:p>
        </p:txBody>
      </p:sp>
      <p:sp>
        <p:nvSpPr>
          <p:cNvPr id="29" name="Oval 28"/>
          <p:cNvSpPr/>
          <p:nvPr/>
        </p:nvSpPr>
        <p:spPr>
          <a:xfrm>
            <a:off x="5706633" y="116682"/>
            <a:ext cx="1511300" cy="8636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t>Se allana. 1902</a:t>
            </a:r>
          </a:p>
        </p:txBody>
      </p:sp>
      <p:cxnSp>
        <p:nvCxnSpPr>
          <p:cNvPr id="34" name="Straight Arrow Connector 33"/>
          <p:cNvCxnSpPr/>
          <p:nvPr/>
        </p:nvCxnSpPr>
        <p:spPr>
          <a:xfrm>
            <a:off x="3184868" y="4115878"/>
            <a:ext cx="503237" cy="2873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4523806" y="1638007"/>
            <a:ext cx="3240088" cy="136842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a:solidFill>
                  <a:srgbClr val="FFFFFF"/>
                </a:solidFill>
                <a:latin typeface="Calibri" charset="0"/>
              </a:rPr>
              <a:t>No se allana: Si gana evita la evicción. Si pierde, paga componentes 1904</a:t>
            </a:r>
            <a:r>
              <a:rPr lang="es-CO" altLang="es-ES_tradnl" sz="1800">
                <a:solidFill>
                  <a:srgbClr val="FFFFFF"/>
                </a:solidFill>
                <a:latin typeface="Calibri" charset="0"/>
              </a:rPr>
              <a:t>.</a:t>
            </a:r>
          </a:p>
        </p:txBody>
      </p:sp>
      <p:cxnSp>
        <p:nvCxnSpPr>
          <p:cNvPr id="39" name="Straight Arrow Connector 38"/>
          <p:cNvCxnSpPr>
            <a:cxnSpLocks/>
            <a:endCxn id="29" idx="2"/>
          </p:cNvCxnSpPr>
          <p:nvPr/>
        </p:nvCxnSpPr>
        <p:spPr>
          <a:xfrm flipV="1">
            <a:off x="4716016" y="548482"/>
            <a:ext cx="990617"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16200000" flipH="1">
            <a:off x="4229100" y="1479551"/>
            <a:ext cx="720725" cy="730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1" name="Oval 3"/>
          <p:cNvSpPr/>
          <p:nvPr/>
        </p:nvSpPr>
        <p:spPr>
          <a:xfrm>
            <a:off x="3836281" y="3700066"/>
            <a:ext cx="5435600" cy="1327065"/>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dirty="0">
                <a:solidFill>
                  <a:srgbClr val="FFFFFF"/>
                </a:solidFill>
                <a:latin typeface="Calibri" charset="0"/>
              </a:rPr>
              <a:t>El vendedor responde de la evicción, salvo que el comprador deje de proponer una excepción propia. 1899 . 3 C.C.</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2 Marcador de contenido"/>
          <p:cNvSpPr>
            <a:spLocks noGrp="1"/>
          </p:cNvSpPr>
          <p:nvPr>
            <p:ph idx="4294967295"/>
          </p:nvPr>
        </p:nvSpPr>
        <p:spPr>
          <a:xfrm>
            <a:off x="0" y="1052513"/>
            <a:ext cx="9144000" cy="5502275"/>
          </a:xfrm>
        </p:spPr>
        <p:txBody>
          <a:bodyPr/>
          <a:lstStyle/>
          <a:p>
            <a:pPr>
              <a:buFont typeface="Arial" charset="0"/>
              <a:buNone/>
            </a:pPr>
            <a:r>
              <a:rPr lang="es-CO" altLang="es-ES_tradnl" dirty="0">
                <a:ea typeface="ＭＳ Ｐゴシック" charset="-128"/>
              </a:rPr>
              <a:t>    </a:t>
            </a:r>
          </a:p>
        </p:txBody>
      </p:sp>
      <p:sp>
        <p:nvSpPr>
          <p:cNvPr id="4" name="Oval 3"/>
          <p:cNvSpPr/>
          <p:nvPr/>
        </p:nvSpPr>
        <p:spPr>
          <a:xfrm>
            <a:off x="3856479" y="3917949"/>
            <a:ext cx="5142207" cy="1043908"/>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a:solidFill>
                  <a:srgbClr val="FFFFFF"/>
                </a:solidFill>
                <a:latin typeface="Calibri" charset="0"/>
              </a:rPr>
              <a:t>Responde de la evicción, salvo que el comprador deje de proponer una excepción propia.1899 . 3 C.C.</a:t>
            </a:r>
          </a:p>
        </p:txBody>
      </p:sp>
      <p:sp>
        <p:nvSpPr>
          <p:cNvPr id="5" name="Oval 4"/>
          <p:cNvSpPr/>
          <p:nvPr/>
        </p:nvSpPr>
        <p:spPr>
          <a:xfrm>
            <a:off x="34132" y="539751"/>
            <a:ext cx="2122488" cy="122396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tx1"/>
                </a:solidFill>
              </a:rPr>
              <a:t>Comprador llama al pleito</a:t>
            </a:r>
          </a:p>
        </p:txBody>
      </p:sp>
      <p:sp>
        <p:nvSpPr>
          <p:cNvPr id="6" name="Oval 5"/>
          <p:cNvSpPr/>
          <p:nvPr/>
        </p:nvSpPr>
        <p:spPr>
          <a:xfrm>
            <a:off x="1088154" y="4841185"/>
            <a:ext cx="2187702" cy="122396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solidFill>
                  <a:schemeClr val="tx1"/>
                </a:solidFill>
              </a:rPr>
              <a:t>Comprador no llama al pleito</a:t>
            </a:r>
          </a:p>
        </p:txBody>
      </p:sp>
      <p:cxnSp>
        <p:nvCxnSpPr>
          <p:cNvPr id="8" name="Straight Arrow Connector 7"/>
          <p:cNvCxnSpPr/>
          <p:nvPr/>
        </p:nvCxnSpPr>
        <p:spPr>
          <a:xfrm rot="16200000" flipH="1">
            <a:off x="323727" y="4813631"/>
            <a:ext cx="863600" cy="2159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rot="5400000" flipH="1" flipV="1">
            <a:off x="126999" y="2276474"/>
            <a:ext cx="1081088" cy="144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4708565" y="5076952"/>
            <a:ext cx="3097212" cy="126841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a:solidFill>
                  <a:srgbClr val="FFFFFF"/>
                </a:solidFill>
                <a:latin typeface="Calibri" charset="0"/>
              </a:rPr>
              <a:t>Vendedor no será obligado al saneamiento. 1899. 3 C.C:</a:t>
            </a:r>
          </a:p>
        </p:txBody>
      </p:sp>
      <p:cxnSp>
        <p:nvCxnSpPr>
          <p:cNvPr id="14" name="Straight Arrow Connector 13"/>
          <p:cNvCxnSpPr>
            <a:endCxn id="12" idx="2"/>
          </p:cNvCxnSpPr>
          <p:nvPr/>
        </p:nvCxnSpPr>
        <p:spPr>
          <a:xfrm>
            <a:off x="3340140" y="5580189"/>
            <a:ext cx="1368425" cy="130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546946" y="222251"/>
            <a:ext cx="1809154" cy="120173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t>Vendedor asiste</a:t>
            </a:r>
          </a:p>
        </p:txBody>
      </p:sp>
      <p:sp>
        <p:nvSpPr>
          <p:cNvPr id="20" name="Oval 19"/>
          <p:cNvSpPr/>
          <p:nvPr/>
        </p:nvSpPr>
        <p:spPr>
          <a:xfrm>
            <a:off x="1746332" y="3005473"/>
            <a:ext cx="1796571" cy="12239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t>Vendedor no asiste</a:t>
            </a:r>
          </a:p>
        </p:txBody>
      </p:sp>
      <p:cxnSp>
        <p:nvCxnSpPr>
          <p:cNvPr id="22" name="Straight Arrow Connector 21"/>
          <p:cNvCxnSpPr/>
          <p:nvPr/>
        </p:nvCxnSpPr>
        <p:spPr>
          <a:xfrm rot="16200000" flipH="1">
            <a:off x="1293020" y="2077703"/>
            <a:ext cx="1079500" cy="647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1940720" y="624055"/>
            <a:ext cx="431800"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8" name="Oval 27"/>
          <p:cNvSpPr/>
          <p:nvPr/>
        </p:nvSpPr>
        <p:spPr>
          <a:xfrm>
            <a:off x="126205" y="3402011"/>
            <a:ext cx="1566069" cy="1058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t>Tercero demanda</a:t>
            </a:r>
          </a:p>
        </p:txBody>
      </p:sp>
      <p:sp>
        <p:nvSpPr>
          <p:cNvPr id="29" name="Oval 28"/>
          <p:cNvSpPr/>
          <p:nvPr/>
        </p:nvSpPr>
        <p:spPr>
          <a:xfrm>
            <a:off x="4557791" y="260350"/>
            <a:ext cx="1511300" cy="863600"/>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t>Se allana. 1902</a:t>
            </a:r>
          </a:p>
        </p:txBody>
      </p:sp>
      <p:cxnSp>
        <p:nvCxnSpPr>
          <p:cNvPr id="34" name="Straight Arrow Connector 33"/>
          <p:cNvCxnSpPr/>
          <p:nvPr/>
        </p:nvCxnSpPr>
        <p:spPr>
          <a:xfrm>
            <a:off x="3287406" y="4107991"/>
            <a:ext cx="503237" cy="2873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3542903" y="2347912"/>
            <a:ext cx="3240088" cy="1368425"/>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800" b="1">
                <a:solidFill>
                  <a:srgbClr val="FFFFFF"/>
                </a:solidFill>
                <a:latin typeface="Calibri" charset="0"/>
              </a:rPr>
              <a:t>No se allana: Si gana evita la evicción. Si pierde, paga componentes 1904</a:t>
            </a:r>
            <a:r>
              <a:rPr lang="es-CO" altLang="es-ES_tradnl" sz="1800">
                <a:solidFill>
                  <a:srgbClr val="FFFFFF"/>
                </a:solidFill>
                <a:latin typeface="Calibri" charset="0"/>
              </a:rPr>
              <a:t>.</a:t>
            </a:r>
          </a:p>
        </p:txBody>
      </p:sp>
      <p:sp>
        <p:nvSpPr>
          <p:cNvPr id="36" name="Oval 35"/>
          <p:cNvSpPr/>
          <p:nvPr/>
        </p:nvSpPr>
        <p:spPr>
          <a:xfrm>
            <a:off x="6257171" y="303212"/>
            <a:ext cx="2707318" cy="125253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r>
              <a:rPr lang="es-CO" altLang="es-ES_tradnl" sz="1600" b="1" dirty="0">
                <a:solidFill>
                  <a:srgbClr val="FFFFFF"/>
                </a:solidFill>
                <a:latin typeface="Calibri" charset="0"/>
              </a:rPr>
              <a:t>Comprador insiste solo: si gana evita evicción. Si pierde, sólo derecho al precio.  1902</a:t>
            </a:r>
          </a:p>
        </p:txBody>
      </p:sp>
      <p:sp>
        <p:nvSpPr>
          <p:cNvPr id="37" name="Oval 36"/>
          <p:cNvSpPr/>
          <p:nvPr/>
        </p:nvSpPr>
        <p:spPr>
          <a:xfrm>
            <a:off x="6264275" y="1758950"/>
            <a:ext cx="2555875" cy="863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s-CO" b="1" dirty="0"/>
              <a:t>Comprador se allana. </a:t>
            </a:r>
          </a:p>
        </p:txBody>
      </p:sp>
      <p:cxnSp>
        <p:nvCxnSpPr>
          <p:cNvPr id="39" name="Straight Arrow Connector 38"/>
          <p:cNvCxnSpPr>
            <a:endCxn id="29" idx="2"/>
          </p:cNvCxnSpPr>
          <p:nvPr/>
        </p:nvCxnSpPr>
        <p:spPr>
          <a:xfrm flipV="1">
            <a:off x="4341891" y="692150"/>
            <a:ext cx="215900" cy="714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cxnSpLocks/>
          </p:cNvCxnSpPr>
          <p:nvPr/>
        </p:nvCxnSpPr>
        <p:spPr>
          <a:xfrm>
            <a:off x="3542903" y="1555750"/>
            <a:ext cx="287933" cy="9493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cxnSpLocks/>
          </p:cNvCxnSpPr>
          <p:nvPr/>
        </p:nvCxnSpPr>
        <p:spPr>
          <a:xfrm>
            <a:off x="5578078" y="1123950"/>
            <a:ext cx="866130" cy="74930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cxnSpLocks/>
          </p:cNvCxnSpPr>
          <p:nvPr/>
        </p:nvCxnSpPr>
        <p:spPr>
          <a:xfrm>
            <a:off x="5940425" y="222251"/>
            <a:ext cx="647700" cy="1825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1 Título"/>
          <p:cNvSpPr>
            <a:spLocks noGrp="1"/>
          </p:cNvSpPr>
          <p:nvPr>
            <p:ph type="title" idx="4294967295"/>
          </p:nvPr>
        </p:nvSpPr>
        <p:spPr>
          <a:xfrm>
            <a:off x="2571750" y="476250"/>
            <a:ext cx="6572250" cy="1152525"/>
          </a:xfrm>
        </p:spPr>
        <p:txBody>
          <a:bodyPr/>
          <a:lstStyle/>
          <a:p>
            <a:pPr algn="ctr"/>
            <a:r>
              <a:rPr lang="es-CO" altLang="es-ES_tradnl" b="1" dirty="0">
                <a:ea typeface="ＭＳ Ｐゴシック" charset="-128"/>
              </a:rPr>
              <a:t>SANEAMIENTO POR EVICCIÓN</a:t>
            </a:r>
            <a:endParaRPr lang="es-CO" altLang="es-ES_tradnl" dirty="0">
              <a:ea typeface="ＭＳ Ｐゴシック" charset="-128"/>
            </a:endParaRPr>
          </a:p>
        </p:txBody>
      </p:sp>
      <p:sp>
        <p:nvSpPr>
          <p:cNvPr id="55299" name="2 Marcador de contenido"/>
          <p:cNvSpPr>
            <a:spLocks noGrp="1"/>
          </p:cNvSpPr>
          <p:nvPr>
            <p:ph idx="4294967295"/>
          </p:nvPr>
        </p:nvSpPr>
        <p:spPr>
          <a:xfrm>
            <a:off x="0" y="2133600"/>
            <a:ext cx="8229600" cy="4438650"/>
          </a:xfrm>
        </p:spPr>
        <p:txBody>
          <a:bodyPr/>
          <a:lstStyle/>
          <a:p>
            <a:pPr>
              <a:buFont typeface="Arial" charset="0"/>
              <a:buNone/>
            </a:pPr>
            <a:r>
              <a:rPr lang="es-CO" altLang="es-ES_tradnl" dirty="0">
                <a:ea typeface="ＭＳ Ｐゴシック" charset="-128"/>
              </a:rPr>
              <a:t>    </a:t>
            </a:r>
            <a:r>
              <a:rPr lang="es-CO" altLang="es-ES_tradnl" b="1" dirty="0">
                <a:ea typeface="ＭＳ Ｐゴシック" charset="-128"/>
              </a:rPr>
              <a:t>d) Cláusula eximente de responsabilidad</a:t>
            </a:r>
            <a:r>
              <a:rPr lang="es-CO" altLang="es-ES_tradnl" dirty="0">
                <a:ea typeface="ＭＳ Ｐゴシック" charset="-128"/>
              </a:rPr>
              <a:t>: 1898 / 1909 C.C. Alcance:</a:t>
            </a:r>
          </a:p>
          <a:p>
            <a:pPr>
              <a:buFont typeface="Arial" charset="0"/>
              <a:buNone/>
            </a:pPr>
            <a:r>
              <a:rPr lang="es-CO" altLang="es-ES_tradnl" dirty="0">
                <a:ea typeface="ＭＳ Ｐゴシック" charset="-128"/>
              </a:rPr>
              <a:t>    </a:t>
            </a:r>
          </a:p>
          <a:p>
            <a:pPr algn="just">
              <a:buFont typeface="Arial" charset="0"/>
              <a:buNone/>
            </a:pPr>
            <a:r>
              <a:rPr lang="es-CO" altLang="es-ES_tradnl" dirty="0">
                <a:ea typeface="ＭＳ Ｐゴシック" charset="-128"/>
              </a:rPr>
              <a:t>    - </a:t>
            </a:r>
            <a:r>
              <a:rPr lang="es-CO" altLang="es-ES_tradnl" b="1" i="1" dirty="0">
                <a:effectLst>
                  <a:outerShdw blurRad="38100" dist="38100" dir="2700000" algn="tl">
                    <a:srgbClr val="C0C0C0"/>
                  </a:outerShdw>
                </a:effectLst>
                <a:ea typeface="ＭＳ Ｐゴシック" charset="-128"/>
              </a:rPr>
              <a:t>No exime al vendedor de devolver el precio, sólo de la defensa</a:t>
            </a:r>
            <a:r>
              <a:rPr lang="es-CO" altLang="es-ES_tradnl" b="1" dirty="0">
                <a:ea typeface="ＭＳ Ｐゴシック" charset="-128"/>
              </a:rPr>
              <a:t>.</a:t>
            </a:r>
            <a:r>
              <a:rPr lang="es-CO" altLang="es-ES_tradnl" b="1" dirty="0">
                <a:solidFill>
                  <a:srgbClr val="FF0000"/>
                </a:solidFill>
                <a:ea typeface="ＭＳ Ｐゴシック" charset="-128"/>
              </a:rPr>
              <a:t> ¿Es conveniente?</a:t>
            </a:r>
            <a:endParaRPr lang="es-CO" altLang="es-ES_tradnl" b="1" dirty="0">
              <a:ea typeface="ＭＳ Ｐゴシック" charset="-128"/>
            </a:endParaRPr>
          </a:p>
          <a:p>
            <a:pPr>
              <a:buFont typeface="Arial" charset="0"/>
              <a:buNone/>
            </a:pPr>
            <a:r>
              <a:rPr lang="es-CO" altLang="es-ES_tradnl" dirty="0">
                <a:ea typeface="ＭＳ Ｐゴシック" charset="-128"/>
              </a:rPr>
              <a:t>    </a:t>
            </a:r>
          </a:p>
          <a:p>
            <a:pPr algn="just">
              <a:buFont typeface="Arial" charset="0"/>
              <a:buNone/>
            </a:pPr>
            <a:r>
              <a:rPr lang="es-CO" altLang="es-ES_tradnl" dirty="0">
                <a:ea typeface="ＭＳ Ｐゴシック" charset="-128"/>
              </a:rPr>
              <a:t>    - </a:t>
            </a:r>
            <a:r>
              <a:rPr lang="es-CO" altLang="es-ES_tradnl" b="1" i="1" dirty="0">
                <a:effectLst>
                  <a:outerShdw blurRad="38100" dist="38100" dir="2700000" algn="tl">
                    <a:srgbClr val="C0C0C0"/>
                  </a:outerShdw>
                </a:effectLst>
                <a:ea typeface="ＭＳ Ｐゴシック" charset="-128"/>
              </a:rPr>
              <a:t>Lo exime de todo si el comprador asume el riesgo</a:t>
            </a:r>
            <a:r>
              <a:rPr lang="es-CO" altLang="es-ES_tradnl" dirty="0">
                <a:ea typeface="ＭＳ Ｐゴシック" charset="-128"/>
              </a:rPr>
              <a:t>. (Cláusula eximente específica. Significado)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1 Título"/>
          <p:cNvSpPr>
            <a:spLocks noGrp="1"/>
          </p:cNvSpPr>
          <p:nvPr>
            <p:ph type="title" idx="4294967295"/>
          </p:nvPr>
        </p:nvSpPr>
        <p:spPr>
          <a:xfrm>
            <a:off x="2571750" y="476250"/>
            <a:ext cx="6572250" cy="1081088"/>
          </a:xfrm>
        </p:spPr>
        <p:txBody>
          <a:bodyPr/>
          <a:lstStyle/>
          <a:p>
            <a:pPr algn="ctr"/>
            <a:r>
              <a:rPr lang="es-CO" altLang="es-ES_tradnl" b="1" dirty="0">
                <a:ea typeface="ＭＳ Ｐゴシック" charset="-128"/>
              </a:rPr>
              <a:t>SANEAMIENTO POR EVICCIÓN</a:t>
            </a:r>
            <a:endParaRPr lang="es-CO" altLang="es-ES_tradnl" dirty="0">
              <a:ea typeface="ＭＳ Ｐゴシック" charset="-128"/>
            </a:endParaRPr>
          </a:p>
        </p:txBody>
      </p:sp>
      <p:sp>
        <p:nvSpPr>
          <p:cNvPr id="74754" name="2 Marcador de contenido"/>
          <p:cNvSpPr>
            <a:spLocks noGrp="1"/>
          </p:cNvSpPr>
          <p:nvPr>
            <p:ph idx="4294967295"/>
          </p:nvPr>
        </p:nvSpPr>
        <p:spPr>
          <a:xfrm>
            <a:off x="0" y="2030413"/>
            <a:ext cx="9144000" cy="4365625"/>
          </a:xfrm>
        </p:spPr>
        <p:txBody>
          <a:bodyPr/>
          <a:lstStyle/>
          <a:p>
            <a:pPr>
              <a:buFont typeface="Arial" charset="0"/>
              <a:buNone/>
            </a:pPr>
            <a:r>
              <a:rPr lang="es-CO" altLang="es-ES_tradnl" dirty="0">
                <a:ea typeface="ＭＳ Ｐゴシック" charset="-128"/>
              </a:rPr>
              <a:t>e) </a:t>
            </a:r>
            <a:r>
              <a:rPr lang="es-CO" altLang="es-ES_tradnl" b="1" dirty="0">
                <a:ea typeface="ＭＳ Ｐゴシック" charset="-128"/>
              </a:rPr>
              <a:t>El saneamiento </a:t>
            </a:r>
            <a:r>
              <a:rPr lang="ja-JP" altLang="es-CO" b="1">
                <a:ea typeface="ＭＳ Ｐゴシック" charset="-128"/>
              </a:rPr>
              <a:t>“</a:t>
            </a:r>
            <a:r>
              <a:rPr lang="es-CO" altLang="ja-JP" b="1" dirty="0">
                <a:ea typeface="ＭＳ Ｐゴシック" charset="-128"/>
              </a:rPr>
              <a:t>per saltum</a:t>
            </a:r>
            <a:r>
              <a:rPr lang="ja-JP" altLang="es-CO" b="1">
                <a:ea typeface="ＭＳ Ｐゴシック" charset="-128"/>
              </a:rPr>
              <a:t>”</a:t>
            </a:r>
            <a:r>
              <a:rPr lang="es-CO" altLang="ja-JP" dirty="0">
                <a:ea typeface="ＭＳ Ｐゴシック" charset="-128"/>
              </a:rPr>
              <a:t>: art. 1897. </a:t>
            </a:r>
          </a:p>
          <a:p>
            <a:pPr>
              <a:buFont typeface="Arial" charset="0"/>
              <a:buNone/>
            </a:pPr>
            <a:r>
              <a:rPr lang="es-CO" altLang="es-ES_tradnl" dirty="0">
                <a:ea typeface="ＭＳ Ｐゴシック" charset="-128"/>
              </a:rPr>
              <a:t>f) </a:t>
            </a:r>
            <a:r>
              <a:rPr lang="es-CO" altLang="es-ES_tradnl" b="1" dirty="0">
                <a:ea typeface="ＭＳ Ｐゴシック" charset="-128"/>
              </a:rPr>
              <a:t>Cesación de la obligación de saneamiento</a:t>
            </a:r>
            <a:r>
              <a:rPr lang="es-CO" altLang="es-ES_tradnl" dirty="0">
                <a:ea typeface="ＭＳ Ｐゴシック" charset="-128"/>
              </a:rPr>
              <a:t>:</a:t>
            </a:r>
          </a:p>
          <a:p>
            <a:pPr algn="just">
              <a:buFont typeface="Arial" charset="0"/>
              <a:buNone/>
            </a:pPr>
            <a:r>
              <a:rPr lang="es-CO" altLang="es-ES_tradnl" dirty="0">
                <a:ea typeface="ＭＳ Ｐゴシック" charset="-128"/>
              </a:rPr>
              <a:t>   a. Cuando el comprador no citó. 1899.</a:t>
            </a:r>
          </a:p>
          <a:p>
            <a:pPr algn="just">
              <a:buFont typeface="Arial" charset="0"/>
              <a:buNone/>
            </a:pPr>
            <a:r>
              <a:rPr lang="es-CO" altLang="es-ES_tradnl" dirty="0">
                <a:ea typeface="ＭＳ Ｐゴシック" charset="-128"/>
              </a:rPr>
              <a:t>   b. Cuando el comprador asumió el riesgo. 1909 -3. </a:t>
            </a:r>
          </a:p>
          <a:p>
            <a:pPr algn="just">
              <a:buFont typeface="Arial" charset="0"/>
              <a:buNone/>
            </a:pPr>
            <a:r>
              <a:rPr lang="es-CO" altLang="es-ES_tradnl" dirty="0">
                <a:ea typeface="ＭＳ Ｐゴシック" charset="-128"/>
              </a:rPr>
              <a:t>  c. Si el comprador y el que demanda se someten al juicio de árbitros sin consentimiento del vendedor. 1903.</a:t>
            </a:r>
          </a:p>
          <a:p>
            <a:pPr algn="just">
              <a:buFont typeface="Arial" charset="0"/>
              <a:buNone/>
            </a:pPr>
            <a:r>
              <a:rPr lang="es-CO" altLang="es-ES_tradnl" dirty="0">
                <a:ea typeface="ＭＳ Ｐゴシック" charset="-128"/>
              </a:rPr>
              <a:t>   d. Si el comprador pierde la posesión por su culpa. 1899 - 1903.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2 Marcador de contenido"/>
          <p:cNvSpPr>
            <a:spLocks noGrp="1"/>
          </p:cNvSpPr>
          <p:nvPr>
            <p:ph idx="4294967295"/>
          </p:nvPr>
        </p:nvSpPr>
        <p:spPr>
          <a:xfrm>
            <a:off x="0" y="2276475"/>
            <a:ext cx="8713788" cy="4321175"/>
          </a:xfrm>
        </p:spPr>
        <p:txBody>
          <a:bodyPr/>
          <a:lstStyle/>
          <a:p>
            <a:r>
              <a:rPr lang="es-CL" altLang="es-ES_tradnl" dirty="0">
                <a:ea typeface="ＭＳ Ｐゴシック" charset="-128"/>
              </a:rPr>
              <a:t>Evicción parcial: art. 1911 C.C.</a:t>
            </a:r>
          </a:p>
          <a:p>
            <a:pPr>
              <a:buFont typeface="Arial" charset="0"/>
              <a:buNone/>
            </a:pPr>
            <a:endParaRPr lang="es-CL" altLang="es-ES_tradnl" dirty="0">
              <a:ea typeface="ＭＳ Ｐゴシック" charset="-128"/>
            </a:endParaRPr>
          </a:p>
          <a:p>
            <a:pPr algn="just"/>
            <a:r>
              <a:rPr lang="es-CL" altLang="es-ES_tradnl" dirty="0">
                <a:ea typeface="ＭＳ Ｐゴシック" charset="-128"/>
              </a:rPr>
              <a:t>Prescripción: 1913. C.C. La acción de saneamiento por evicción prescribe en cuatro años y la devolución del precio según las reglas generales. </a:t>
            </a:r>
            <a:r>
              <a:rPr lang="es-CL" altLang="es-ES_tradnl" i="1" dirty="0">
                <a:ea typeface="ＭＳ Ｐゴシック" charset="-128"/>
              </a:rPr>
              <a:t>Esta norma no aplica al componente de defensa sino a los componentes indemnizatorios.</a:t>
            </a:r>
          </a:p>
          <a:p>
            <a:r>
              <a:rPr lang="es-CL" altLang="es-ES_tradnl" dirty="0">
                <a:ea typeface="ＭＳ Ｐゴシック" charset="-128"/>
              </a:rPr>
              <a:t>Regulación comercial: arts. 940 y 941 C.Co.</a:t>
            </a:r>
          </a:p>
        </p:txBody>
      </p:sp>
      <p:sp>
        <p:nvSpPr>
          <p:cNvPr id="3" name="Título 2">
            <a:extLst>
              <a:ext uri="{FF2B5EF4-FFF2-40B4-BE49-F238E27FC236}">
                <a16:creationId xmlns:a16="http://schemas.microsoft.com/office/drawing/2014/main" id="{2ABF310B-9508-1D4E-8442-0EBFC2B59F9E}"/>
              </a:ext>
            </a:extLst>
          </p:cNvPr>
          <p:cNvSpPr>
            <a:spLocks noGrp="1"/>
          </p:cNvSpPr>
          <p:nvPr>
            <p:ph type="title" idx="4294967295"/>
          </p:nvPr>
        </p:nvSpPr>
        <p:spPr>
          <a:xfrm>
            <a:off x="2571750" y="804863"/>
            <a:ext cx="6572250" cy="895350"/>
          </a:xfrm>
        </p:spPr>
        <p:txBody>
          <a:bodyPr>
            <a:normAutofit fontScale="90000"/>
          </a:bodyPr>
          <a:lstStyle/>
          <a:p>
            <a:pPr algn="ctr"/>
            <a:r>
              <a:rPr lang="es-CO" b="1" dirty="0"/>
              <a:t>Saneamiento por </a:t>
            </a:r>
            <a:br>
              <a:rPr lang="es-CO" b="1" dirty="0"/>
            </a:br>
            <a:r>
              <a:rPr lang="es-CO" b="1" dirty="0"/>
              <a:t>evicción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Título"/>
          <p:cNvSpPr>
            <a:spLocks noGrp="1"/>
          </p:cNvSpPr>
          <p:nvPr>
            <p:ph type="title" idx="4294967295"/>
          </p:nvPr>
        </p:nvSpPr>
        <p:spPr>
          <a:xfrm>
            <a:off x="0" y="0"/>
            <a:ext cx="9144000" cy="1357313"/>
          </a:xfrm>
          <a:solidFill>
            <a:schemeClr val="tx2">
              <a:lumMod val="40000"/>
              <a:lumOff val="60000"/>
            </a:schemeClr>
          </a:solidFill>
          <a:ln>
            <a:solidFill>
              <a:schemeClr val="tx1"/>
            </a:solidFill>
          </a:ln>
        </p:spPr>
        <p:txBody>
          <a:bodyPr>
            <a:normAutofit fontScale="90000"/>
          </a:bodyPr>
          <a:lstStyle/>
          <a:p>
            <a:br>
              <a:rPr lang="es-CO" altLang="es-ES_tradnl" b="1">
                <a:ea typeface="ＭＳ Ｐゴシック" charset="-128"/>
              </a:rPr>
            </a:br>
            <a:r>
              <a:rPr lang="es-CO" altLang="es-ES_tradnl" b="1">
                <a:ea typeface="ＭＳ Ｐゴシック" charset="-128"/>
              </a:rPr>
              <a:t>SANEAMIENTO DE LOS VICIOS REDHIBITORIOS</a:t>
            </a:r>
            <a:br>
              <a:rPr lang="es-CO" altLang="es-ES_tradnl" b="1">
                <a:ea typeface="ＭＳ Ｐゴシック" charset="-128"/>
              </a:rPr>
            </a:br>
            <a:endParaRPr lang="es-CO" altLang="es-ES_tradnl">
              <a:ea typeface="ＭＳ Ｐゴシック" charset="-128"/>
            </a:endParaRPr>
          </a:p>
        </p:txBody>
      </p:sp>
      <p:sp>
        <p:nvSpPr>
          <p:cNvPr id="76802" name="2 Marcador de contenido"/>
          <p:cNvSpPr>
            <a:spLocks noGrp="1"/>
          </p:cNvSpPr>
          <p:nvPr>
            <p:ph idx="4294967295"/>
          </p:nvPr>
        </p:nvSpPr>
        <p:spPr>
          <a:xfrm>
            <a:off x="0" y="2349500"/>
            <a:ext cx="9144000" cy="4508500"/>
          </a:xfrm>
        </p:spPr>
        <p:txBody>
          <a:bodyPr/>
          <a:lstStyle/>
          <a:p>
            <a:pPr marL="514350" indent="-514350" algn="just">
              <a:buFont typeface="Arial" charset="0"/>
              <a:buAutoNum type="arabicPeriod"/>
            </a:pPr>
            <a:r>
              <a:rPr lang="es-CO" altLang="es-ES_tradnl" b="1" dirty="0">
                <a:ea typeface="ＭＳ Ｐゴシック" charset="-128"/>
              </a:rPr>
              <a:t>Concepto general y antecedentes:</a:t>
            </a:r>
          </a:p>
          <a:p>
            <a:pPr marL="514350" indent="-514350" algn="just">
              <a:buFont typeface="Arial" charset="0"/>
              <a:buNone/>
            </a:pPr>
            <a:r>
              <a:rPr lang="es-CO" altLang="es-ES_tradnl" dirty="0">
                <a:ea typeface="ＭＳ Ｐゴシック" charset="-128"/>
              </a:rPr>
              <a:t>Roma: El edicto de los ediles curules: </a:t>
            </a:r>
            <a:r>
              <a:rPr lang="es-CO" altLang="es-ES_tradnl" i="1" dirty="0">
                <a:ea typeface="ＭＳ Ｐゴシック" charset="-128"/>
              </a:rPr>
              <a:t>actio redhibitoria</a:t>
            </a:r>
            <a:r>
              <a:rPr lang="es-CO" altLang="es-ES_tradnl" dirty="0">
                <a:ea typeface="ＭＳ Ｐゴシック" charset="-128"/>
              </a:rPr>
              <a:t> y </a:t>
            </a:r>
            <a:r>
              <a:rPr lang="es-CO" altLang="es-ES_tradnl" i="1" dirty="0">
                <a:ea typeface="ＭＳ Ｐゴシック" charset="-128"/>
              </a:rPr>
              <a:t>actio quanti minoris </a:t>
            </a:r>
            <a:r>
              <a:rPr lang="es-CO" altLang="es-ES_tradnl" dirty="0">
                <a:ea typeface="ＭＳ Ｐゴシック" charset="-128"/>
              </a:rPr>
              <a:t>en las ventas de esclavos y animales en los mercados.</a:t>
            </a:r>
          </a:p>
          <a:p>
            <a:pPr marL="514350" indent="-514350" algn="just">
              <a:buFont typeface="Arial" charset="0"/>
              <a:buNone/>
            </a:pPr>
            <a:r>
              <a:rPr lang="es-CO" altLang="es-ES_tradnl" i="1" dirty="0">
                <a:ea typeface="ＭＳ Ｐゴシック" charset="-128"/>
              </a:rPr>
              <a:t>Digesto justinianeo: </a:t>
            </a:r>
            <a:r>
              <a:rPr lang="es-CO" altLang="es-ES_tradnl" dirty="0">
                <a:ea typeface="ＭＳ Ｐゴシック" charset="-128"/>
              </a:rPr>
              <a:t>interpolación y extensión a todo tipo de bienes.</a:t>
            </a:r>
          </a:p>
          <a:p>
            <a:pPr marL="514350" indent="-514350" algn="just">
              <a:buFont typeface="Arial" charset="0"/>
              <a:buNone/>
            </a:pPr>
            <a:r>
              <a:rPr lang="es-CO" altLang="es-ES_tradnl" dirty="0">
                <a:ea typeface="ＭＳ Ｐゴシック" charset="-128"/>
              </a:rPr>
              <a:t>Explicación: en Roma no existía la acción resolutoria general por incumplimiento. Sólo en los casos en que se hubiese pactado por no pago del precio (</a:t>
            </a:r>
            <a:r>
              <a:rPr lang="es-CO" altLang="es-ES_tradnl" i="1" dirty="0">
                <a:ea typeface="ＭＳ Ｐゴシック" charset="-128"/>
              </a:rPr>
              <a:t>lex comissoria </a:t>
            </a:r>
            <a:r>
              <a:rPr lang="es-CO" altLang="es-ES_tradnl" dirty="0">
                <a:ea typeface="ＭＳ Ｐゴシック" charset="-128"/>
              </a:rPr>
              <a:t>a favor del vendedor).</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idx="4294967295"/>
          </p:nvPr>
        </p:nvSpPr>
        <p:spPr>
          <a:xfrm>
            <a:off x="914400" y="404813"/>
            <a:ext cx="8229600" cy="1008062"/>
          </a:xfrm>
        </p:spPr>
        <p:txBody>
          <a:bodyPr>
            <a:normAutofit fontScale="90000"/>
          </a:bodyPr>
          <a:lstStyle/>
          <a:p>
            <a:pPr algn="ctr"/>
            <a:r>
              <a:rPr lang="es-CO" altLang="es-ES_tradnl" sz="3600" b="1" dirty="0">
                <a:ea typeface="ＭＳ Ｐゴシック" charset="-128"/>
              </a:rPr>
              <a:t>SANEAMIENTO DE LOS VICIOS REDHIBITORIOS</a:t>
            </a:r>
            <a:endParaRPr lang="es-CO" altLang="es-ES_tradnl" sz="3600" dirty="0">
              <a:ea typeface="ＭＳ Ｐゴシック" charset="-128"/>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1401292522"/>
              </p:ext>
            </p:extLst>
          </p:nvPr>
        </p:nvGraphicFramePr>
        <p:xfrm>
          <a:off x="34925" y="1412875"/>
          <a:ext cx="9109075" cy="863600"/>
        </p:xfrm>
        <a:graphic>
          <a:graphicData uri="http://schemas.openxmlformats.org/drawingml/2006/table">
            <a:tbl>
              <a:tblPr/>
              <a:tblGrid>
                <a:gridCol w="4464050">
                  <a:extLst>
                    <a:ext uri="{9D8B030D-6E8A-4147-A177-3AD203B41FA5}">
                      <a16:colId xmlns:a16="http://schemas.microsoft.com/office/drawing/2014/main" val="20000"/>
                    </a:ext>
                  </a:extLst>
                </a:gridCol>
                <a:gridCol w="4645025">
                  <a:extLst>
                    <a:ext uri="{9D8B030D-6E8A-4147-A177-3AD203B41FA5}">
                      <a16:colId xmlns:a16="http://schemas.microsoft.com/office/drawing/2014/main" val="20001"/>
                    </a:ext>
                  </a:extLst>
                </a:gridCol>
              </a:tblGrid>
              <a:tr h="863600">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ES_tradnl" sz="2400" b="1" i="0" u="none" strike="noStrike" cap="none" normalizeH="0" baseline="0">
                          <a:ln>
                            <a:noFill/>
                          </a:ln>
                          <a:solidFill>
                            <a:srgbClr val="FFFFFF"/>
                          </a:solidFill>
                          <a:effectLst/>
                          <a:latin typeface="Calibri" charset="0"/>
                          <a:ea typeface="ＭＳ Ｐゴシック" charset="-128"/>
                        </a:rPr>
                        <a:t>Acciones edilicias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CO" altLang="es-ES_tradnl" sz="2400" b="1" i="0" u="none" strike="noStrike" cap="none" normalizeH="0" baseline="0">
                          <a:ln>
                            <a:noFill/>
                          </a:ln>
                          <a:solidFill>
                            <a:srgbClr val="FFFFFF"/>
                          </a:solidFill>
                          <a:effectLst/>
                          <a:latin typeface="Calibri" charset="0"/>
                          <a:ea typeface="ＭＳ Ｐゴシック" charset="-128"/>
                        </a:rPr>
                        <a:t>Acción resolutoria por incumplimiento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bl>
          </a:graphicData>
        </a:graphic>
      </p:graphicFrame>
      <p:graphicFrame>
        <p:nvGraphicFramePr>
          <p:cNvPr id="5" name="Table 4"/>
          <p:cNvGraphicFramePr>
            <a:graphicFrameLocks noGrp="1"/>
          </p:cNvGraphicFramePr>
          <p:nvPr/>
        </p:nvGraphicFramePr>
        <p:xfrm>
          <a:off x="0" y="2349500"/>
          <a:ext cx="9144000" cy="4297946"/>
        </p:xfrm>
        <a:graphic>
          <a:graphicData uri="http://schemas.openxmlformats.org/drawingml/2006/table">
            <a:tbl>
              <a:tblPr/>
              <a:tblGrid>
                <a:gridCol w="45720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tblGrid>
              <a:tr h="2651125">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altLang="es-ES_tradnl" sz="2400" b="1" i="0" u="none" strike="noStrike" cap="none" normalizeH="0" baseline="0">
                          <a:ln>
                            <a:noFill/>
                          </a:ln>
                          <a:solidFill>
                            <a:srgbClr val="FFFFFF"/>
                          </a:solidFill>
                          <a:effectLst/>
                          <a:latin typeface="Calibri" charset="0"/>
                          <a:ea typeface="ＭＳ Ｐゴシック" charset="-128"/>
                        </a:rPr>
                        <a:t>Derecho romano: existen para las ventas de esclavos  y animales. Actio redhibitoria y actio quanti minoris.</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s-CO" altLang="es-ES_tradnl" sz="2400" b="1" i="0" u="none" strike="noStrike" cap="none" normalizeH="0" baseline="0">
                          <a:ln>
                            <a:noFill/>
                          </a:ln>
                          <a:solidFill>
                            <a:srgbClr val="FFFFFF"/>
                          </a:solidFill>
                          <a:effectLst/>
                          <a:latin typeface="Calibri" charset="0"/>
                          <a:ea typeface="ＭＳ Ｐゴシック" charset="-128"/>
                        </a:rPr>
                        <a:t>D. Justinianeo: por interpolación se generalizan para todo tipo de bienes</a:t>
                      </a:r>
                    </a:p>
                  </a:txBody>
                  <a:tcPr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altLang="es-ES_tradnl" sz="2400" b="1" i="0" u="none" strike="noStrike" cap="none" normalizeH="0" baseline="0">
                          <a:ln>
                            <a:noFill/>
                          </a:ln>
                          <a:solidFill>
                            <a:srgbClr val="FFFFFF"/>
                          </a:solidFill>
                          <a:effectLst/>
                          <a:latin typeface="Calibri" charset="0"/>
                          <a:ea typeface="ＭＳ Ｐゴシック" charset="-128"/>
                        </a:rPr>
                        <a:t>No existe como acción general en el Derecho romano. Antecedente: la </a:t>
                      </a:r>
                      <a:r>
                        <a:rPr kumimoji="0" lang="es-CO" altLang="es-ES_tradnl" sz="2400" b="1" i="1" u="none" strike="noStrike" cap="none" normalizeH="0" baseline="0">
                          <a:ln>
                            <a:noFill/>
                          </a:ln>
                          <a:solidFill>
                            <a:srgbClr val="FFFFFF"/>
                          </a:solidFill>
                          <a:effectLst/>
                          <a:latin typeface="Calibri" charset="0"/>
                          <a:ea typeface="ＭＳ Ｐゴシック" charset="-128"/>
                        </a:rPr>
                        <a:t>lex comissoria </a:t>
                      </a:r>
                      <a:r>
                        <a:rPr kumimoji="0" lang="es-CO" altLang="es-ES_tradnl" sz="2400" b="1" i="0" u="none" strike="noStrike" cap="none" normalizeH="0" baseline="0">
                          <a:ln>
                            <a:noFill/>
                          </a:ln>
                          <a:solidFill>
                            <a:srgbClr val="FFFFFF"/>
                          </a:solidFill>
                          <a:effectLst/>
                          <a:latin typeface="Calibri" charset="0"/>
                          <a:ea typeface="ＭＳ Ｐゴシック" charset="-128"/>
                        </a:rPr>
                        <a:t>(por no pago del precio)</a:t>
                      </a:r>
                    </a:p>
                  </a:txBody>
                  <a:tcPr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189038">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altLang="es-ES_tradnl" sz="2400" b="0" i="0" u="none" strike="noStrike" cap="none" normalizeH="0" baseline="0">
                          <a:ln>
                            <a:noFill/>
                          </a:ln>
                          <a:solidFill>
                            <a:srgbClr val="000000"/>
                          </a:solidFill>
                          <a:effectLst/>
                          <a:latin typeface="Calibri" charset="0"/>
                          <a:ea typeface="ＭＳ Ｐゴシック" charset="-128"/>
                        </a:rPr>
                        <a:t>Derecho intermedio: aparecen en las siete partidas fraccionadas y dispersas.</a:t>
                      </a:r>
                    </a:p>
                  </a:txBody>
                  <a:tcPr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altLang="es-ES_tradnl" sz="2400" b="0" i="0" u="none" strike="noStrike" cap="none" normalizeH="0" baseline="0">
                          <a:ln>
                            <a:noFill/>
                          </a:ln>
                          <a:solidFill>
                            <a:srgbClr val="000000"/>
                          </a:solidFill>
                          <a:effectLst/>
                          <a:latin typeface="Calibri" charset="0"/>
                          <a:ea typeface="ＭＳ Ｐゴシック" charset="-128"/>
                        </a:rPr>
                        <a:t>Derecho intermedio: el Derecho canónico la reconoce como una acción general por incumplimiento.</a:t>
                      </a:r>
                    </a:p>
                  </a:txBody>
                  <a:tcPr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457200">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_tradnl" sz="2400" b="0" i="0" u="none" strike="noStrike" cap="none" normalizeH="0" baseline="0">
                        <a:ln>
                          <a:noFill/>
                        </a:ln>
                        <a:solidFill>
                          <a:srgbClr val="000000"/>
                        </a:solidFill>
                        <a:effectLst/>
                        <a:latin typeface="Calibri" charset="0"/>
                        <a:ea typeface="ＭＳ Ｐゴシック" charset="-128"/>
                      </a:endParaRPr>
                    </a:p>
                  </a:txBody>
                  <a:tcPr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s-ES" altLang="es-ES_tradnl" sz="2400" b="0" i="0" u="none" strike="noStrike" cap="none" normalizeH="0" baseline="0">
                        <a:ln>
                          <a:noFill/>
                        </a:ln>
                        <a:solidFill>
                          <a:srgbClr val="000000"/>
                        </a:solidFill>
                        <a:effectLst/>
                        <a:latin typeface="Calibri" charset="0"/>
                        <a:ea typeface="ＭＳ Ｐゴシック" charset="-128"/>
                      </a:endParaRPr>
                    </a:p>
                  </a:txBody>
                  <a:tcPr marT="45694" marB="45694"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4294967295"/>
            <p:extLst>
              <p:ext uri="{D42A27DB-BD31-4B8C-83A1-F6EECF244321}">
                <p14:modId xmlns:p14="http://schemas.microsoft.com/office/powerpoint/2010/main" val="1261322821"/>
              </p:ext>
            </p:extLst>
          </p:nvPr>
        </p:nvGraphicFramePr>
        <p:xfrm>
          <a:off x="0" y="0"/>
          <a:ext cx="9144000" cy="6858001"/>
        </p:xfrm>
        <a:graphic>
          <a:graphicData uri="http://schemas.openxmlformats.org/drawingml/2006/table">
            <a:tbl>
              <a:tblPr/>
              <a:tblGrid>
                <a:gridCol w="4500563">
                  <a:extLst>
                    <a:ext uri="{9D8B030D-6E8A-4147-A177-3AD203B41FA5}">
                      <a16:colId xmlns:a16="http://schemas.microsoft.com/office/drawing/2014/main" val="20000"/>
                    </a:ext>
                  </a:extLst>
                </a:gridCol>
                <a:gridCol w="4643437">
                  <a:extLst>
                    <a:ext uri="{9D8B030D-6E8A-4147-A177-3AD203B41FA5}">
                      <a16:colId xmlns:a16="http://schemas.microsoft.com/office/drawing/2014/main" val="20001"/>
                    </a:ext>
                  </a:extLst>
                </a:gridCol>
              </a:tblGrid>
              <a:tr h="3527425">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altLang="es-ES_tradnl" sz="2400" b="1" i="0" u="none" strike="noStrike" cap="none" normalizeH="0" baseline="0">
                          <a:ln>
                            <a:noFill/>
                          </a:ln>
                          <a:solidFill>
                            <a:srgbClr val="FFFFFF"/>
                          </a:solidFill>
                          <a:effectLst/>
                          <a:latin typeface="Calibri" charset="0"/>
                          <a:ea typeface="ＭＳ Ｐゴシック" charset="-128"/>
                        </a:rPr>
                        <a:t>Asumidas por la doctrina intermedia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altLang="es-ES_tradnl" sz="2400" b="1" i="0" u="none" strike="noStrike" cap="none" normalizeH="0" baseline="0">
                          <a:ln>
                            <a:noFill/>
                          </a:ln>
                          <a:solidFill>
                            <a:srgbClr val="FFFFFF"/>
                          </a:solidFill>
                          <a:effectLst/>
                          <a:latin typeface="Calibri" charset="0"/>
                          <a:ea typeface="ＭＳ Ｐゴシック" charset="-128"/>
                        </a:rPr>
                        <a:t>Bartolo: 1577: El pago del precio es la </a:t>
                      </a:r>
                      <a:r>
                        <a:rPr kumimoji="0" lang="es-CO" altLang="es-ES_tradnl" sz="2400" b="1" i="1" u="none" strike="noStrike" cap="none" normalizeH="0" baseline="0">
                          <a:ln>
                            <a:noFill/>
                          </a:ln>
                          <a:solidFill>
                            <a:srgbClr val="FFFFFF"/>
                          </a:solidFill>
                          <a:effectLst/>
                          <a:latin typeface="Calibri" charset="0"/>
                          <a:ea typeface="ＭＳ Ｐゴシック" charset="-128"/>
                        </a:rPr>
                        <a:t>causa finalis </a:t>
                      </a:r>
                      <a:r>
                        <a:rPr kumimoji="0" lang="es-CO" altLang="es-ES_tradnl" sz="2400" b="1" i="0" u="none" strike="noStrike" cap="none" normalizeH="0" baseline="0">
                          <a:ln>
                            <a:noFill/>
                          </a:ln>
                          <a:solidFill>
                            <a:srgbClr val="FFFFFF"/>
                          </a:solidFill>
                          <a:effectLst/>
                          <a:latin typeface="Calibri" charset="0"/>
                          <a:ea typeface="ＭＳ Ｐゴシック" charset="-128"/>
                        </a:rPr>
                        <a:t>de la obligación del vendedor. Si el comprador no paga, falta la </a:t>
                      </a:r>
                      <a:r>
                        <a:rPr kumimoji="0" lang="es-CO" altLang="es-ES_tradnl" sz="2400" b="1" i="1" u="none" strike="noStrike" cap="none" normalizeH="0" baseline="0">
                          <a:ln>
                            <a:noFill/>
                          </a:ln>
                          <a:solidFill>
                            <a:srgbClr val="FFFFFF"/>
                          </a:solidFill>
                          <a:effectLst/>
                          <a:latin typeface="Calibri" charset="0"/>
                          <a:ea typeface="ＭＳ Ｐゴシック" charset="-128"/>
                        </a:rPr>
                        <a:t>causa finalis </a:t>
                      </a:r>
                      <a:r>
                        <a:rPr kumimoji="0" lang="es-CO" altLang="es-ES_tradnl" sz="2400" b="1" i="0" u="none" strike="noStrike" cap="none" normalizeH="0" baseline="0">
                          <a:ln>
                            <a:noFill/>
                          </a:ln>
                          <a:solidFill>
                            <a:srgbClr val="FFFFFF"/>
                          </a:solidFill>
                          <a:effectLst/>
                          <a:latin typeface="Calibri" charset="0"/>
                          <a:ea typeface="ＭＳ Ｐゴシック" charset="-128"/>
                        </a:rPr>
                        <a:t>y el vendedor puede resolverlo por </a:t>
                      </a:r>
                      <a:r>
                        <a:rPr kumimoji="0" lang="es-CO" altLang="es-ES_tradnl" sz="2400" b="1" i="1" u="none" strike="noStrike" cap="none" normalizeH="0" baseline="0">
                          <a:ln>
                            <a:noFill/>
                          </a:ln>
                          <a:solidFill>
                            <a:srgbClr val="FFFFFF"/>
                          </a:solidFill>
                          <a:effectLst/>
                          <a:latin typeface="Calibri" charset="0"/>
                          <a:ea typeface="ＭＳ Ｐゴシック" charset="-128"/>
                        </a:rPr>
                        <a:t>la condictio ob causam</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s-CO" altLang="es-ES_tradnl" sz="2400" b="1" i="1" u="none" strike="noStrike" cap="none" normalizeH="0" baseline="0">
                          <a:ln>
                            <a:noFill/>
                          </a:ln>
                          <a:solidFill>
                            <a:srgbClr val="FFFFFF"/>
                          </a:solidFill>
                          <a:effectLst/>
                          <a:latin typeface="Calibri" charset="0"/>
                          <a:ea typeface="ＭＳ Ｐゴシック" charset="-128"/>
                        </a:rPr>
                        <a:t>Baldo y Paolo de Castro. S. XIV y XV.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s-CO" altLang="es-ES_tradnl" sz="1800" b="1" i="0" u="none" strike="noStrike" cap="none" normalizeH="0" baseline="0">
                        <a:ln>
                          <a:noFill/>
                        </a:ln>
                        <a:solidFill>
                          <a:srgbClr val="FFFFFF"/>
                        </a:solidFill>
                        <a:effectLst/>
                        <a:latin typeface="Calibri" charset="0"/>
                        <a:ea typeface="ＭＳ Ｐゴシック"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1665288">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altLang="es-ES_tradnl" sz="2400" b="0" i="0" u="none" strike="noStrike" cap="none" normalizeH="0" baseline="0">
                          <a:ln>
                            <a:noFill/>
                          </a:ln>
                          <a:solidFill>
                            <a:srgbClr val="000000"/>
                          </a:solidFill>
                          <a:effectLst/>
                          <a:latin typeface="Calibri" charset="0"/>
                          <a:ea typeface="ＭＳ Ｐゴシック" charset="-128"/>
                        </a:rPr>
                        <a:t>Pothier: </a:t>
                      </a:r>
                      <a:r>
                        <a:rPr kumimoji="0" lang="es-CO" altLang="es-ES_tradnl" sz="2400" b="0" i="1" u="none" strike="noStrike" cap="none" normalizeH="0" baseline="0">
                          <a:ln>
                            <a:noFill/>
                          </a:ln>
                          <a:solidFill>
                            <a:srgbClr val="000000"/>
                          </a:solidFill>
                          <a:effectLst/>
                          <a:latin typeface="Calibri" charset="0"/>
                          <a:ea typeface="ＭＳ Ｐゴシック" charset="-128"/>
                        </a:rPr>
                        <a:t>Traité du contrat de vente</a:t>
                      </a:r>
                      <a:r>
                        <a:rPr kumimoji="0" lang="es-CO" altLang="es-ES_tradnl" sz="2400" b="0" i="0" u="none" strike="noStrike" cap="none" normalizeH="0" baseline="0">
                          <a:ln>
                            <a:noFill/>
                          </a:ln>
                          <a:solidFill>
                            <a:srgbClr val="000000"/>
                          </a:solidFill>
                          <a:effectLst/>
                          <a:latin typeface="Calibri" charset="0"/>
                          <a:ea typeface="ＭＳ Ｐゴシック" charset="-128"/>
                        </a:rPr>
                        <a:t>. El vendedor está obligado además de la entrega, al saneamiento</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altLang="es-ES_tradnl" sz="2400" b="0" i="0" u="none" strike="noStrike" cap="none" normalizeH="0" baseline="0" dirty="0">
                          <a:ln>
                            <a:noFill/>
                          </a:ln>
                          <a:solidFill>
                            <a:srgbClr val="000000"/>
                          </a:solidFill>
                          <a:effectLst/>
                          <a:latin typeface="Calibri" charset="0"/>
                          <a:ea typeface="ＭＳ Ｐゴシック" charset="-128"/>
                        </a:rPr>
                        <a:t>Los juristas franceses : Connanus, Dumoulin, Domat, Pothier. Ss. XVII y XVIII</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extLst>
                  <a:ext uri="{0D108BD9-81ED-4DB2-BD59-A6C34878D82A}">
                    <a16:rowId xmlns:a16="http://schemas.microsoft.com/office/drawing/2014/main" val="10001"/>
                  </a:ext>
                </a:extLst>
              </a:tr>
              <a:tr h="1665288">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altLang="es-ES_tradnl" sz="2400" b="0" i="0" u="none" strike="noStrike" cap="none" normalizeH="0" baseline="0">
                          <a:ln>
                            <a:noFill/>
                          </a:ln>
                          <a:solidFill>
                            <a:srgbClr val="000000"/>
                          </a:solidFill>
                          <a:effectLst/>
                          <a:latin typeface="Calibri" charset="0"/>
                          <a:ea typeface="ＭＳ Ｐゴシック" charset="-128"/>
                        </a:rPr>
                        <a:t>Inclusión en el </a:t>
                      </a:r>
                      <a:r>
                        <a:rPr kumimoji="0" lang="es-CO" altLang="es-ES_tradnl" sz="2400" b="0" i="1" u="none" strike="noStrike" cap="none" normalizeH="0" baseline="0">
                          <a:ln>
                            <a:noFill/>
                          </a:ln>
                          <a:solidFill>
                            <a:srgbClr val="000000"/>
                          </a:solidFill>
                          <a:effectLst/>
                          <a:latin typeface="Calibri" charset="0"/>
                          <a:ea typeface="ＭＳ Ｐゴシック" charset="-128"/>
                        </a:rPr>
                        <a:t>Code</a:t>
                      </a:r>
                      <a:r>
                        <a:rPr kumimoji="0" lang="es-CO" altLang="es-ES_tradnl" sz="2400" b="0" i="0" u="none" strike="noStrike" cap="none" normalizeH="0" baseline="0">
                          <a:ln>
                            <a:noFill/>
                          </a:ln>
                          <a:solidFill>
                            <a:srgbClr val="000000"/>
                          </a:solidFill>
                          <a:effectLst/>
                          <a:latin typeface="Calibri" charset="0"/>
                          <a:ea typeface="ＭＳ Ｐゴシック" charset="-128"/>
                        </a:rPr>
                        <a:t> Napoleón: art. 1641.</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s-CO" altLang="es-ES_tradnl" sz="2400" b="0" i="0" u="none" strike="noStrike" cap="none" normalizeH="0" baseline="0">
                          <a:ln>
                            <a:noFill/>
                          </a:ln>
                          <a:solidFill>
                            <a:srgbClr val="000000"/>
                          </a:solidFill>
                          <a:effectLst/>
                          <a:latin typeface="Calibri" charset="0"/>
                          <a:ea typeface="ＭＳ Ｐゴシック" charset="-128"/>
                        </a:rPr>
                        <a:t>Recepción en los Códigos modernos.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CO" altLang="es-ES_tradnl" sz="2400" b="0" i="0" u="none" strike="noStrike" cap="none" normalizeH="0" baseline="0" dirty="0">
                          <a:ln>
                            <a:noFill/>
                          </a:ln>
                          <a:solidFill>
                            <a:srgbClr val="000000"/>
                          </a:solidFill>
                          <a:effectLst/>
                          <a:latin typeface="Calibri" charset="0"/>
                          <a:ea typeface="ＭＳ Ｐゴシック" charset="-128"/>
                        </a:rPr>
                        <a:t>Inclusión en el </a:t>
                      </a:r>
                      <a:r>
                        <a:rPr kumimoji="0" lang="es-CO" altLang="es-ES_tradnl" sz="2400" b="0" i="1" u="none" strike="noStrike" cap="none" normalizeH="0" baseline="0" dirty="0">
                          <a:ln>
                            <a:noFill/>
                          </a:ln>
                          <a:solidFill>
                            <a:srgbClr val="000000"/>
                          </a:solidFill>
                          <a:effectLst/>
                          <a:latin typeface="Calibri" charset="0"/>
                          <a:ea typeface="ＭＳ Ｐゴシック" charset="-128"/>
                        </a:rPr>
                        <a:t>Code </a:t>
                      </a:r>
                      <a:r>
                        <a:rPr kumimoji="0" lang="es-CO" altLang="es-ES_tradnl" sz="2400" b="0" i="0" u="none" strike="noStrike" cap="none" normalizeH="0" baseline="0" dirty="0">
                          <a:ln>
                            <a:noFill/>
                          </a:ln>
                          <a:solidFill>
                            <a:srgbClr val="000000"/>
                          </a:solidFill>
                          <a:effectLst/>
                          <a:latin typeface="Calibri" charset="0"/>
                          <a:ea typeface="ＭＳ Ｐゴシック" charset="-128"/>
                        </a:rPr>
                        <a:t>Napoleón.  Art. 1184.</a:t>
                      </a:r>
                    </a:p>
                    <a:p>
                      <a:pPr marL="0" marR="0" lvl="0" indent="0" algn="just" defTabSz="914400" rtl="0" eaLnBrk="1" fontAlgn="base" latinLnBrk="0" hangingPunct="1">
                        <a:lnSpc>
                          <a:spcPct val="100000"/>
                        </a:lnSpc>
                        <a:spcBef>
                          <a:spcPct val="0"/>
                        </a:spcBef>
                        <a:spcAft>
                          <a:spcPct val="0"/>
                        </a:spcAft>
                        <a:buClrTx/>
                        <a:buSzTx/>
                        <a:buFontTx/>
                        <a:buNone/>
                        <a:tabLst/>
                      </a:pPr>
                      <a:r>
                        <a:rPr kumimoji="0" lang="es-CO" altLang="es-ES_tradnl" sz="2400" b="0" i="0" u="none" strike="noStrike" cap="none" normalizeH="0" baseline="0" dirty="0">
                          <a:ln>
                            <a:noFill/>
                          </a:ln>
                          <a:solidFill>
                            <a:srgbClr val="000000"/>
                          </a:solidFill>
                          <a:effectLst/>
                          <a:latin typeface="Calibri" charset="0"/>
                          <a:ea typeface="ＭＳ Ｐゴシック" charset="-128"/>
                        </a:rPr>
                        <a:t>Recepción en los códigos modernos.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417638"/>
          </a:xfrm>
          <a:solidFill>
            <a:schemeClr val="tx2">
              <a:lumMod val="40000"/>
              <a:lumOff val="60000"/>
            </a:schemeClr>
          </a:solidFill>
        </p:spPr>
        <p:txBody>
          <a:bodyPr/>
          <a:lstStyle/>
          <a:p>
            <a:pPr algn="ctr"/>
            <a:r>
              <a:rPr lang="es-CO" altLang="es-ES_tradnl" b="1" dirty="0">
                <a:ea typeface="ＭＳ Ｐゴシック" charset="-128"/>
              </a:rPr>
              <a:t>SANEAMIENTO DE LOS VICIOS REDHIBITORIOS</a:t>
            </a:r>
            <a:endParaRPr lang="es-CO" altLang="es-ES_tradnl" dirty="0">
              <a:ea typeface="ＭＳ Ｐゴシック" charset="-128"/>
            </a:endParaRPr>
          </a:p>
        </p:txBody>
      </p:sp>
      <p:sp>
        <p:nvSpPr>
          <p:cNvPr id="3" name="Content Placeholder 2"/>
          <p:cNvSpPr>
            <a:spLocks noGrp="1"/>
          </p:cNvSpPr>
          <p:nvPr>
            <p:ph idx="4294967295"/>
          </p:nvPr>
        </p:nvSpPr>
        <p:spPr>
          <a:xfrm>
            <a:off x="0" y="1412875"/>
            <a:ext cx="8928100" cy="5445125"/>
          </a:xfrm>
        </p:spPr>
        <p:txBody>
          <a:bodyPr/>
          <a:lstStyle/>
          <a:p>
            <a:pPr marL="0" indent="0" algn="just">
              <a:buNone/>
            </a:pPr>
            <a:r>
              <a:rPr lang="es-CO" altLang="es-ES_tradnl" b="1" dirty="0">
                <a:ea typeface="ＭＳ Ｐゴシック" charset="-128"/>
              </a:rPr>
              <a:t>2.       Requisitos</a:t>
            </a:r>
            <a:r>
              <a:rPr lang="es-CO" altLang="es-ES_tradnl" dirty="0">
                <a:ea typeface="ＭＳ Ｐゴシック" charset="-128"/>
              </a:rPr>
              <a:t>: art. 1915 C.C. </a:t>
            </a:r>
          </a:p>
          <a:p>
            <a:pPr marL="514350" indent="-514350" algn="just">
              <a:buFont typeface="Arial" charset="0"/>
              <a:buNone/>
            </a:pPr>
            <a:r>
              <a:rPr lang="es-CO" altLang="es-ES_tradnl" dirty="0">
                <a:ea typeface="ＭＳ Ｐゴシック" charset="-128"/>
              </a:rPr>
              <a:t>    </a:t>
            </a:r>
          </a:p>
          <a:p>
            <a:pPr marL="514350" indent="-514350" algn="just">
              <a:buFont typeface="Arial" charset="0"/>
              <a:buNone/>
            </a:pPr>
            <a:r>
              <a:rPr lang="es-CO" altLang="es-ES_tradnl" dirty="0">
                <a:ea typeface="ＭＳ Ｐゴシック" charset="-128"/>
              </a:rPr>
              <a:t>    a. Haber existido al tiempo de la venta. (</a:t>
            </a:r>
            <a:r>
              <a:rPr lang="es-CO" altLang="es-ES_tradnl" i="1" dirty="0">
                <a:solidFill>
                  <a:srgbClr val="FF0000"/>
                </a:solidFill>
                <a:ea typeface="ＭＳ Ｐゴシック" charset="-128"/>
              </a:rPr>
              <a:t>Anteriores</a:t>
            </a:r>
            <a:r>
              <a:rPr lang="es-CO" altLang="es-ES_tradnl" dirty="0">
                <a:ea typeface="ＭＳ Ｐゴシック" charset="-128"/>
              </a:rPr>
              <a:t>)</a:t>
            </a:r>
          </a:p>
          <a:p>
            <a:pPr marL="514350" indent="-514350" algn="just">
              <a:buFont typeface="Arial" charset="0"/>
              <a:buNone/>
            </a:pPr>
            <a:r>
              <a:rPr lang="es-CO" altLang="es-ES_tradnl" dirty="0">
                <a:ea typeface="ＭＳ Ｐゴシック" charset="-128"/>
              </a:rPr>
              <a:t>    </a:t>
            </a:r>
          </a:p>
          <a:p>
            <a:pPr marL="514350" indent="-514350" algn="just">
              <a:buFont typeface="Arial" charset="0"/>
              <a:buNone/>
            </a:pPr>
            <a:r>
              <a:rPr lang="es-CO" altLang="es-ES_tradnl" dirty="0">
                <a:ea typeface="ＭＳ Ｐゴシック" charset="-128"/>
              </a:rPr>
              <a:t>    b. Que por ellos la cosa no sirva o sirva imperfectamente. (</a:t>
            </a:r>
            <a:r>
              <a:rPr lang="es-CO" altLang="es-ES_tradnl" i="1" dirty="0">
                <a:solidFill>
                  <a:srgbClr val="FF0000"/>
                </a:solidFill>
                <a:ea typeface="ＭＳ Ｐゴシック" charset="-128"/>
              </a:rPr>
              <a:t>Graves</a:t>
            </a:r>
            <a:r>
              <a:rPr lang="es-CO" altLang="es-ES_tradnl" dirty="0">
                <a:ea typeface="ＭＳ Ｐゴシック" charset="-128"/>
              </a:rPr>
              <a:t>)</a:t>
            </a:r>
          </a:p>
          <a:p>
            <a:pPr marL="514350" indent="-514350" algn="just">
              <a:buFont typeface="Arial" charset="0"/>
              <a:buNone/>
            </a:pPr>
            <a:r>
              <a:rPr lang="es-CO" altLang="es-ES_tradnl" dirty="0">
                <a:ea typeface="ＭＳ Ｐゴシック" charset="-128"/>
              </a:rPr>
              <a:t>    </a:t>
            </a:r>
          </a:p>
          <a:p>
            <a:pPr marL="514350" indent="-514350" algn="just">
              <a:buFont typeface="Arial" charset="0"/>
              <a:buNone/>
            </a:pPr>
            <a:r>
              <a:rPr lang="es-CO" altLang="es-ES_tradnl" dirty="0">
                <a:ea typeface="ＭＳ Ｐゴシック" charset="-128"/>
              </a:rPr>
              <a:t>    c. No haberlos manifestado el vendedor y ser tales que los haya ignorado el comprador sin negligencia grave de su parte. (</a:t>
            </a:r>
            <a:r>
              <a:rPr lang="es-CO" altLang="es-ES_tradnl" i="1" dirty="0">
                <a:solidFill>
                  <a:srgbClr val="FF0000"/>
                </a:solidFill>
                <a:ea typeface="ＭＳ Ｐゴシック" charset="-128"/>
              </a:rPr>
              <a:t>Ocultos</a:t>
            </a:r>
            <a:r>
              <a:rPr lang="es-CO" altLang="es-ES_tradnl" dirty="0">
                <a:ea typeface="ＭＳ Ｐゴシック" charset="-128"/>
              </a:rPr>
              <a:t>)</a:t>
            </a:r>
          </a:p>
          <a:p>
            <a:pPr marL="514350" indent="-514350"/>
            <a:endParaRPr lang="es-CO" altLang="es-ES_tradnl" dirty="0">
              <a:ea typeface="ＭＳ Ｐゴシック" charset="-128"/>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idx="4294967295"/>
          </p:nvPr>
        </p:nvSpPr>
        <p:spPr>
          <a:xfrm>
            <a:off x="0" y="0"/>
            <a:ext cx="9144000" cy="1417638"/>
          </a:xfrm>
          <a:solidFill>
            <a:schemeClr val="tx2">
              <a:lumMod val="40000"/>
              <a:lumOff val="60000"/>
            </a:schemeClr>
          </a:solidFill>
          <a:ln>
            <a:solidFill>
              <a:schemeClr val="tx1"/>
            </a:solidFill>
          </a:ln>
        </p:spPr>
        <p:txBody>
          <a:bodyPr/>
          <a:lstStyle/>
          <a:p>
            <a:pPr algn="ctr">
              <a:defRPr/>
            </a:pPr>
            <a:r>
              <a:rPr lang="es-CL" dirty="0">
                <a:ea typeface="+mj-ea"/>
                <a:cs typeface="+mj-cs"/>
              </a:rPr>
              <a:t>Vicios redhibitorios</a:t>
            </a:r>
          </a:p>
        </p:txBody>
      </p:sp>
      <p:sp>
        <p:nvSpPr>
          <p:cNvPr id="80898" name="2 Marcador de contenido"/>
          <p:cNvSpPr>
            <a:spLocks noGrp="1"/>
          </p:cNvSpPr>
          <p:nvPr>
            <p:ph idx="4294967295"/>
          </p:nvPr>
        </p:nvSpPr>
        <p:spPr>
          <a:xfrm>
            <a:off x="0" y="2349500"/>
            <a:ext cx="9144000" cy="4508500"/>
          </a:xfrm>
        </p:spPr>
        <p:txBody>
          <a:bodyPr/>
          <a:lstStyle/>
          <a:p>
            <a:r>
              <a:rPr lang="es-CL" altLang="es-ES_tradnl" b="1" i="1" dirty="0">
                <a:ea typeface="ＭＳ Ｐゴシック" charset="-128"/>
              </a:rPr>
              <a:t>¿Qué se entiende por vicio?</a:t>
            </a:r>
          </a:p>
          <a:p>
            <a:r>
              <a:rPr lang="es-CL" altLang="es-ES_tradnl" b="1" dirty="0">
                <a:ea typeface="ＭＳ Ｐゴシック" charset="-128"/>
              </a:rPr>
              <a:t>Respuestas de la doctrina:</a:t>
            </a:r>
          </a:p>
          <a:p>
            <a:pPr algn="just"/>
            <a:r>
              <a:rPr lang="es-ES" altLang="es-ES_tradnl" b="1" dirty="0">
                <a:ea typeface="ＭＳ Ｐゴシック" charset="-128"/>
              </a:rPr>
              <a:t>A</a:t>
            </a:r>
            <a:r>
              <a:rPr lang="es-CL" altLang="es-ES_tradnl" b="1" dirty="0">
                <a:ea typeface="ＭＳ Ｐゴシック" charset="-128"/>
              </a:rPr>
              <a:t>) Concepto material. </a:t>
            </a:r>
            <a:r>
              <a:rPr lang="es-CL" altLang="es-ES_tradnl" dirty="0">
                <a:ea typeface="ＭＳ Ｐゴシック" charset="-128"/>
              </a:rPr>
              <a:t>El defecto que incide en el uso </a:t>
            </a:r>
            <a:r>
              <a:rPr lang="es-CL" altLang="es-ES" dirty="0">
                <a:ea typeface="ＭＳ Ｐゴシック" charset="-128"/>
              </a:rPr>
              <a:t>“</a:t>
            </a:r>
            <a:r>
              <a:rPr lang="es-CL" altLang="es-ES_tradnl" dirty="0">
                <a:ea typeface="ＭＳ Ｐゴシック" charset="-128"/>
              </a:rPr>
              <a:t>normal</a:t>
            </a:r>
            <a:r>
              <a:rPr lang="es-CL" altLang="es-ES" dirty="0">
                <a:ea typeface="ＭＳ Ｐゴシック" charset="-128"/>
              </a:rPr>
              <a:t>”</a:t>
            </a:r>
            <a:r>
              <a:rPr lang="es-CL" altLang="es-ES_tradnl" dirty="0">
                <a:ea typeface="ＭＳ Ｐゴシック" charset="-128"/>
              </a:rPr>
              <a:t> de la cosa. Si incide en el uso pactado, se trata de nulidad o incumplimiento.</a:t>
            </a:r>
          </a:p>
          <a:p>
            <a:pPr algn="just"/>
            <a:r>
              <a:rPr lang="es-CL" altLang="es-ES_tradnl" b="1" dirty="0">
                <a:ea typeface="ＭＳ Ｐゴシック" charset="-128"/>
              </a:rPr>
              <a:t>B) Concepto funcional. </a:t>
            </a:r>
            <a:r>
              <a:rPr lang="es-CL" altLang="es-ES_tradnl" dirty="0">
                <a:ea typeface="ＭＳ Ｐゴシック" charset="-128"/>
              </a:rPr>
              <a:t>El defecto comprometido puede ser el natural o el pactado. Se pierden las bases para distinguir el vicio del error y el incumplimiento.</a:t>
            </a:r>
          </a:p>
          <a:p>
            <a:pPr algn="just"/>
            <a:endParaRPr lang="es-CL" altLang="es-ES_tradnl" b="1" dirty="0">
              <a:ea typeface="ＭＳ Ｐゴシック" charset="-128"/>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1 Título"/>
          <p:cNvSpPr>
            <a:spLocks noGrp="1"/>
          </p:cNvSpPr>
          <p:nvPr>
            <p:ph type="title" idx="4294967295"/>
          </p:nvPr>
        </p:nvSpPr>
        <p:spPr>
          <a:xfrm>
            <a:off x="0" y="0"/>
            <a:ext cx="9144000" cy="1417638"/>
          </a:xfrm>
          <a:solidFill>
            <a:schemeClr val="tx2">
              <a:lumMod val="40000"/>
              <a:lumOff val="60000"/>
            </a:schemeClr>
          </a:solidFill>
          <a:ln>
            <a:solidFill>
              <a:schemeClr val="tx1"/>
            </a:solidFill>
          </a:ln>
        </p:spPr>
        <p:txBody>
          <a:bodyPr/>
          <a:lstStyle/>
          <a:p>
            <a:pPr algn="ctr">
              <a:defRPr/>
            </a:pPr>
            <a:br>
              <a:rPr lang="es-CL" dirty="0">
                <a:ea typeface="+mj-ea"/>
                <a:cs typeface="+mj-cs"/>
              </a:rPr>
            </a:br>
            <a:r>
              <a:rPr lang="es-CL" dirty="0">
                <a:ea typeface="+mj-ea"/>
                <a:cs typeface="+mj-cs"/>
              </a:rPr>
              <a:t>Vicios redhibitorios</a:t>
            </a:r>
          </a:p>
        </p:txBody>
      </p:sp>
      <p:sp>
        <p:nvSpPr>
          <p:cNvPr id="81922" name="2 Marcador de contenido"/>
          <p:cNvSpPr>
            <a:spLocks noGrp="1"/>
          </p:cNvSpPr>
          <p:nvPr>
            <p:ph idx="4294967295"/>
          </p:nvPr>
        </p:nvSpPr>
        <p:spPr>
          <a:xfrm>
            <a:off x="0" y="2060575"/>
            <a:ext cx="9144000" cy="4797425"/>
          </a:xfrm>
        </p:spPr>
        <p:txBody>
          <a:bodyPr/>
          <a:lstStyle/>
          <a:p>
            <a:r>
              <a:rPr lang="es-CL" altLang="es-ES_tradnl" b="1" i="1" dirty="0">
                <a:ea typeface="ＭＳ Ｐゴシック" charset="-128"/>
              </a:rPr>
              <a:t>¿Qué se entiende por vicio?</a:t>
            </a:r>
          </a:p>
          <a:p>
            <a:endParaRPr lang="es-CL" altLang="es-ES_tradnl" b="1" i="1" dirty="0">
              <a:ea typeface="ＭＳ Ｐゴシック" charset="-128"/>
            </a:endParaRPr>
          </a:p>
          <a:p>
            <a:r>
              <a:rPr lang="es-CL" altLang="es-ES_tradnl" b="1" dirty="0">
                <a:ea typeface="ＭＳ Ｐゴシック" charset="-128"/>
              </a:rPr>
              <a:t>Respuestas de la jurisprudencia:  Desde 1899</a:t>
            </a:r>
            <a:r>
              <a:rPr lang="es-CL" altLang="es-ES_tradnl" dirty="0">
                <a:ea typeface="ＭＳ Ｐゴシック" charset="-128"/>
              </a:rPr>
              <a:t>.</a:t>
            </a:r>
          </a:p>
          <a:p>
            <a:r>
              <a:rPr lang="es-CL" altLang="es-ES_tradnl" dirty="0">
                <a:ea typeface="ＭＳ Ｐゴシック" charset="-128"/>
              </a:rPr>
              <a:t>A. </a:t>
            </a:r>
            <a:r>
              <a:rPr lang="es-CL" altLang="es-ES_tradnl" b="1" dirty="0">
                <a:ea typeface="ＭＳ Ｐゴシック" charset="-128"/>
              </a:rPr>
              <a:t>Defectos físicos </a:t>
            </a:r>
            <a:r>
              <a:rPr lang="es-CL" altLang="es-ES_tradnl" dirty="0">
                <a:ea typeface="ＭＳ Ｐゴシック" charset="-128"/>
              </a:rPr>
              <a:t>(externos o internos) que puedan afectar el bien: </a:t>
            </a:r>
          </a:p>
          <a:p>
            <a:pPr algn="just">
              <a:buFont typeface="Arial" charset="0"/>
              <a:buNone/>
            </a:pPr>
            <a:r>
              <a:rPr lang="es-CL" altLang="es-ES_tradnl" dirty="0">
                <a:ea typeface="ＭＳ Ｐゴシック" charset="-128"/>
              </a:rPr>
              <a:t>  defectos de composición, construcción, diseño, insuficiencia material, elaboración y envase, salubridad, descomposición, contaminación. (Son los defectos comunes).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1 Título"/>
          <p:cNvSpPr>
            <a:spLocks noGrp="1"/>
          </p:cNvSpPr>
          <p:nvPr>
            <p:ph type="title" idx="4294967295"/>
          </p:nvPr>
        </p:nvSpPr>
        <p:spPr>
          <a:xfrm>
            <a:off x="0" y="0"/>
            <a:ext cx="9144000" cy="1071563"/>
          </a:xfrm>
          <a:solidFill>
            <a:schemeClr val="tx2">
              <a:lumMod val="40000"/>
              <a:lumOff val="60000"/>
            </a:schemeClr>
          </a:solidFill>
          <a:ln>
            <a:solidFill>
              <a:schemeClr val="tx1"/>
            </a:solidFill>
          </a:ln>
        </p:spPr>
        <p:txBody>
          <a:bodyPr/>
          <a:lstStyle/>
          <a:p>
            <a:pPr algn="ctr">
              <a:defRPr/>
            </a:pPr>
            <a:br>
              <a:rPr lang="es-CL" dirty="0">
                <a:ea typeface="+mj-ea"/>
                <a:cs typeface="+mj-cs"/>
              </a:rPr>
            </a:br>
            <a:r>
              <a:rPr lang="es-CL" dirty="0">
                <a:ea typeface="+mj-ea"/>
                <a:cs typeface="+mj-cs"/>
              </a:rPr>
              <a:t>Vicios redhibitorios</a:t>
            </a:r>
          </a:p>
        </p:txBody>
      </p:sp>
      <p:sp>
        <p:nvSpPr>
          <p:cNvPr id="82946" name="2 Marcador de contenido"/>
          <p:cNvSpPr>
            <a:spLocks noGrp="1"/>
          </p:cNvSpPr>
          <p:nvPr>
            <p:ph idx="4294967295"/>
          </p:nvPr>
        </p:nvSpPr>
        <p:spPr>
          <a:xfrm>
            <a:off x="0" y="2420938"/>
            <a:ext cx="9144000" cy="3671887"/>
          </a:xfrm>
        </p:spPr>
        <p:txBody>
          <a:bodyPr/>
          <a:lstStyle/>
          <a:p>
            <a:pPr algn="just"/>
            <a:r>
              <a:rPr lang="es-CL" altLang="es-ES_tradnl" dirty="0">
                <a:ea typeface="ＭＳ Ｐゴシック" charset="-128"/>
              </a:rPr>
              <a:t>B. </a:t>
            </a:r>
            <a:r>
              <a:rPr lang="es-CL" altLang="es-ES_tradnl" b="1" dirty="0">
                <a:ea typeface="ＭＳ Ｐゴシック" charset="-128"/>
              </a:rPr>
              <a:t>Efecto</a:t>
            </a:r>
            <a:r>
              <a:rPr lang="es-CL" altLang="es-ES_tradnl" dirty="0">
                <a:ea typeface="ＭＳ Ｐゴシック" charset="-128"/>
              </a:rPr>
              <a:t>: impedir o reducir el uso natural o pactado. </a:t>
            </a:r>
          </a:p>
          <a:p>
            <a:pPr algn="just">
              <a:buFont typeface="Arial" charset="0"/>
              <a:buNone/>
            </a:pPr>
            <a:r>
              <a:rPr lang="es-CL" altLang="es-ES_tradnl" i="1" dirty="0">
                <a:ea typeface="ＭＳ Ｐゴシック" charset="-128"/>
              </a:rPr>
              <a:t>   El concepto utilizado por la jurisprudencia es </a:t>
            </a:r>
            <a:r>
              <a:rPr lang="es-CL" altLang="es-ES_tradnl" b="1" i="1" dirty="0">
                <a:solidFill>
                  <a:srgbClr val="FF0000"/>
                </a:solidFill>
                <a:ea typeface="ＭＳ Ｐゴシック" charset="-128"/>
              </a:rPr>
              <a:t>FUNCIONAL</a:t>
            </a:r>
            <a:r>
              <a:rPr lang="es-CL" altLang="es-ES_tradnl" i="1" dirty="0">
                <a:ea typeface="ＭＳ Ｐゴシック" charset="-128"/>
              </a:rPr>
              <a:t>. </a:t>
            </a:r>
          </a:p>
          <a:p>
            <a:pPr algn="just"/>
            <a:r>
              <a:rPr lang="es-CL" altLang="es-ES_tradnl" b="1" i="1" dirty="0">
                <a:ea typeface="ＭＳ Ｐゴシック" charset="-128"/>
              </a:rPr>
              <a:t>Casos que no constituyen vicio:</a:t>
            </a:r>
          </a:p>
          <a:p>
            <a:pPr algn="just">
              <a:buFont typeface="Arial" charset="0"/>
              <a:buNone/>
            </a:pPr>
            <a:r>
              <a:rPr lang="es-CL" altLang="es-ES_tradnl" i="1" dirty="0">
                <a:ea typeface="ＭＳ Ｐゴシック" charset="-128"/>
              </a:rPr>
              <a:t>  - Defectos que no impiden ni reducen el uso</a:t>
            </a:r>
          </a:p>
          <a:p>
            <a:pPr algn="just">
              <a:buFont typeface="Arial" charset="0"/>
              <a:buNone/>
            </a:pPr>
            <a:r>
              <a:rPr lang="es-CL" altLang="es-ES_tradnl" i="1" dirty="0">
                <a:ea typeface="ＭＳ Ｐゴシック" charset="-128"/>
              </a:rPr>
              <a:t>  - Defectos que son supuestos de otras acciones: </a:t>
            </a:r>
            <a:endParaRPr lang="es-CL" altLang="es-ES_tradnl" dirty="0">
              <a:ea typeface="ＭＳ Ｐゴシック" charset="-128"/>
            </a:endParaRPr>
          </a:p>
          <a:p>
            <a:pPr algn="just">
              <a:buFont typeface="Arial" charset="0"/>
              <a:buNone/>
            </a:pPr>
            <a:r>
              <a:rPr lang="es-CL" altLang="es-ES_tradnl" i="1" dirty="0">
                <a:ea typeface="ＭＳ Ｐゴシック" charset="-128"/>
              </a:rPr>
              <a:t>  </a:t>
            </a:r>
            <a:r>
              <a:rPr lang="es-CL" altLang="es-ES_tradnl" dirty="0">
                <a:ea typeface="ＭＳ Ｐゴシック" charset="-128"/>
              </a:rPr>
              <a:t>Gravámenes, derechos limitados o inexistentes del vendedor, defectos de cantidad, integridad y extensión. Servidumbres ocultas.</a:t>
            </a:r>
          </a:p>
          <a:p>
            <a:pPr algn="just">
              <a:buFont typeface="Arial" charset="0"/>
              <a:buNone/>
            </a:pPr>
            <a:endParaRPr lang="es-CL" altLang="es-ES_tradnl" i="1" dirty="0">
              <a:ea typeface="ＭＳ Ｐゴシック" charset="-128"/>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Título"/>
          <p:cNvSpPr>
            <a:spLocks noGrp="1"/>
          </p:cNvSpPr>
          <p:nvPr>
            <p:ph type="title" idx="4294967295"/>
          </p:nvPr>
        </p:nvSpPr>
        <p:spPr>
          <a:xfrm>
            <a:off x="0" y="0"/>
            <a:ext cx="9144000" cy="1417638"/>
          </a:xfrm>
          <a:solidFill>
            <a:schemeClr val="tx2">
              <a:lumMod val="40000"/>
              <a:lumOff val="60000"/>
            </a:schemeClr>
          </a:solidFill>
          <a:ln>
            <a:solidFill>
              <a:schemeClr val="tx1"/>
            </a:solidFill>
          </a:ln>
        </p:spPr>
        <p:txBody>
          <a:bodyPr/>
          <a:lstStyle/>
          <a:p>
            <a:pPr algn="ctr">
              <a:defRPr/>
            </a:pPr>
            <a:r>
              <a:rPr lang="es-CL" dirty="0">
                <a:ea typeface="+mj-ea"/>
                <a:cs typeface="+mj-cs"/>
              </a:rPr>
              <a:t>Vicios redhibitorios</a:t>
            </a:r>
          </a:p>
        </p:txBody>
      </p:sp>
      <p:sp>
        <p:nvSpPr>
          <p:cNvPr id="39939" name="2 Marcador de contenido"/>
          <p:cNvSpPr>
            <a:spLocks noGrp="1"/>
          </p:cNvSpPr>
          <p:nvPr>
            <p:ph idx="4294967295"/>
          </p:nvPr>
        </p:nvSpPr>
        <p:spPr>
          <a:xfrm>
            <a:off x="0" y="2565400"/>
            <a:ext cx="9144000" cy="3527425"/>
          </a:xfrm>
        </p:spPr>
        <p:txBody>
          <a:bodyPr/>
          <a:lstStyle/>
          <a:p>
            <a:pPr algn="just"/>
            <a:r>
              <a:rPr lang="es-CL" altLang="es-ES_tradnl" b="1" dirty="0">
                <a:ea typeface="ＭＳ Ｐゴシック" charset="-128"/>
              </a:rPr>
              <a:t>Un caso discutible:</a:t>
            </a:r>
          </a:p>
          <a:p>
            <a:pPr algn="just"/>
            <a:r>
              <a:rPr lang="es-CL" altLang="es-ES_tradnl" i="1" dirty="0">
                <a:effectLst>
                  <a:outerShdw blurRad="38100" dist="38100" dir="2700000" algn="tl">
                    <a:srgbClr val="C0C0C0"/>
                  </a:outerShdw>
                </a:effectLst>
                <a:ea typeface="ＭＳ Ｐゴシック" charset="-128"/>
              </a:rPr>
              <a:t>Entrega de una cosa con calidad o sustancia diferente a la pactada</a:t>
            </a:r>
            <a:r>
              <a:rPr lang="es-CL" altLang="es-ES_tradnl" dirty="0">
                <a:ea typeface="ＭＳ Ｐゴシック" charset="-128"/>
              </a:rPr>
              <a:t>: </a:t>
            </a:r>
          </a:p>
          <a:p>
            <a:pPr algn="just"/>
            <a:r>
              <a:rPr lang="es-CL" altLang="es-ES_tradnl" dirty="0">
                <a:ea typeface="ＭＳ Ｐゴシック" charset="-128"/>
              </a:rPr>
              <a:t>¿Constituye nulidad por error en la calidad o en la sustancia?</a:t>
            </a:r>
          </a:p>
          <a:p>
            <a:pPr algn="just"/>
            <a:r>
              <a:rPr lang="es-CL" altLang="es-ES_tradnl" dirty="0">
                <a:ea typeface="ＭＳ Ｐゴシック" charset="-128"/>
              </a:rPr>
              <a:t>¿Es un evento constitutivo de incumplimiento por entrega de una cosa diferente? (Teoría del </a:t>
            </a:r>
            <a:r>
              <a:rPr lang="es-CL" altLang="es-ES_tradnl" i="1" dirty="0">
                <a:ea typeface="ＭＳ Ｐゴシック" charset="-128"/>
              </a:rPr>
              <a:t>aliud pro alio</a:t>
            </a:r>
            <a:r>
              <a:rPr lang="es-CL" altLang="es-ES_tradnl" dirty="0">
                <a:ea typeface="ＭＳ Ｐゴシック" charset="-128"/>
              </a:rPr>
              <a: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1 Título"/>
          <p:cNvSpPr>
            <a:spLocks noGrp="1"/>
          </p:cNvSpPr>
          <p:nvPr>
            <p:ph type="title" idx="4294967295"/>
          </p:nvPr>
        </p:nvSpPr>
        <p:spPr>
          <a:xfrm>
            <a:off x="0" y="0"/>
            <a:ext cx="9144000" cy="1417638"/>
          </a:xfrm>
          <a:solidFill>
            <a:schemeClr val="tx2">
              <a:lumMod val="40000"/>
              <a:lumOff val="60000"/>
            </a:schemeClr>
          </a:solidFill>
          <a:ln>
            <a:solidFill>
              <a:schemeClr val="tx1"/>
            </a:solidFill>
          </a:ln>
        </p:spPr>
        <p:txBody>
          <a:bodyPr>
            <a:normAutofit/>
          </a:bodyPr>
          <a:lstStyle/>
          <a:p>
            <a:pPr algn="ctr"/>
            <a:br>
              <a:rPr lang="es-CO" altLang="es-ES_tradnl" b="1" dirty="0">
                <a:ea typeface="ＭＳ Ｐゴシック" charset="-128"/>
              </a:rPr>
            </a:br>
            <a:r>
              <a:rPr lang="es-CO" altLang="es-ES_tradnl" b="1" dirty="0">
                <a:ea typeface="ＭＳ Ｐゴシック" charset="-128"/>
              </a:rPr>
              <a:t>VICIOS REDHIBITORIOS</a:t>
            </a:r>
            <a:br>
              <a:rPr lang="es-CO" altLang="es-ES_tradnl" b="1" dirty="0">
                <a:ea typeface="ＭＳ Ｐゴシック" charset="-128"/>
              </a:rPr>
            </a:br>
            <a:endParaRPr lang="es-CO" altLang="es-ES_tradnl" dirty="0">
              <a:ea typeface="ＭＳ Ｐゴシック" charset="-128"/>
            </a:endParaRPr>
          </a:p>
        </p:txBody>
      </p:sp>
      <p:sp>
        <p:nvSpPr>
          <p:cNvPr id="84994" name="2 Marcador de contenido"/>
          <p:cNvSpPr>
            <a:spLocks noGrp="1"/>
          </p:cNvSpPr>
          <p:nvPr>
            <p:ph idx="4294967295"/>
          </p:nvPr>
        </p:nvSpPr>
        <p:spPr>
          <a:xfrm>
            <a:off x="0" y="2205038"/>
            <a:ext cx="9144000" cy="3887787"/>
          </a:xfrm>
        </p:spPr>
        <p:txBody>
          <a:bodyPr/>
          <a:lstStyle/>
          <a:p>
            <a:pPr>
              <a:buFont typeface="Arial" charset="0"/>
              <a:buNone/>
            </a:pPr>
            <a:r>
              <a:rPr lang="es-CO" altLang="es-ES_tradnl" dirty="0">
                <a:ea typeface="ＭＳ Ｐゴシック" charset="-128"/>
              </a:rPr>
              <a:t>3. </a:t>
            </a:r>
            <a:r>
              <a:rPr lang="es-CO" altLang="es-ES_tradnl" b="1" dirty="0">
                <a:ea typeface="ＭＳ Ｐゴシック" charset="-128"/>
              </a:rPr>
              <a:t>Acciones que se originan</a:t>
            </a:r>
            <a:r>
              <a:rPr lang="es-CO" altLang="es-ES_tradnl" dirty="0">
                <a:ea typeface="ＭＳ Ｐゴシック" charset="-128"/>
              </a:rPr>
              <a:t>: 1914 / 1917. (934 C.Co).</a:t>
            </a:r>
          </a:p>
          <a:p>
            <a:pPr>
              <a:buFont typeface="Arial" charset="0"/>
              <a:buNone/>
            </a:pPr>
            <a:r>
              <a:rPr lang="es-CO" altLang="es-ES_tradnl" dirty="0">
                <a:ea typeface="ＭＳ Ｐゴシック" charset="-128"/>
              </a:rPr>
              <a:t>   a. Acción redhibitoria</a:t>
            </a:r>
          </a:p>
          <a:p>
            <a:pPr algn="just">
              <a:buFont typeface="Arial" charset="0"/>
              <a:buNone/>
            </a:pPr>
            <a:r>
              <a:rPr lang="es-CO" altLang="es-ES_tradnl" dirty="0">
                <a:ea typeface="ＭＳ Ｐゴシック" charset="-128"/>
              </a:rPr>
              <a:t>   b. Acción estimatoria o </a:t>
            </a:r>
            <a:r>
              <a:rPr lang="es-CO" altLang="es-ES_tradnl" i="1" dirty="0">
                <a:ea typeface="ＭＳ Ｐゴシック" charset="-128"/>
              </a:rPr>
              <a:t>quanti minoris</a:t>
            </a:r>
          </a:p>
          <a:p>
            <a:pPr algn="just">
              <a:buFont typeface="Arial" charset="0"/>
              <a:buNone/>
            </a:pPr>
            <a:r>
              <a:rPr lang="es-CO" altLang="es-ES_tradnl" i="1" dirty="0">
                <a:ea typeface="ＭＳ Ｐゴシック" charset="-128"/>
              </a:rPr>
              <a:t>   </a:t>
            </a:r>
            <a:r>
              <a:rPr lang="es-CO" altLang="es-ES_tradnl" dirty="0">
                <a:ea typeface="ＭＳ Ｐゴシック" charset="-128"/>
              </a:rPr>
              <a:t>c. </a:t>
            </a:r>
            <a:r>
              <a:rPr lang="es-CO" altLang="es-ES_tradnl" i="1" dirty="0">
                <a:ea typeface="ＭＳ Ｐゴシック" charset="-128"/>
              </a:rPr>
              <a:t>Quanti minoris </a:t>
            </a:r>
            <a:r>
              <a:rPr lang="es-CO" altLang="es-ES_tradnl" dirty="0">
                <a:ea typeface="ＭＳ Ｐゴシック" charset="-128"/>
              </a:rPr>
              <a:t>especial: 1925 C.C. </a:t>
            </a:r>
          </a:p>
          <a:p>
            <a:pPr algn="just">
              <a:buFont typeface="Arial" charset="0"/>
              <a:buNone/>
            </a:pPr>
            <a:r>
              <a:rPr lang="es-CO" altLang="es-ES_tradnl" dirty="0">
                <a:ea typeface="ＭＳ Ｐゴシック" charset="-128"/>
              </a:rPr>
              <a:t>   d. ¿No cabe la reparación o sustitución?</a:t>
            </a:r>
          </a:p>
          <a:p>
            <a:pPr algn="just">
              <a:buFont typeface="Arial" charset="0"/>
              <a:buNone/>
            </a:pPr>
            <a:r>
              <a:rPr lang="es-CO" altLang="es-ES_tradnl" dirty="0">
                <a:ea typeface="ＭＳ Ｐゴシック" charset="-128"/>
              </a:rPr>
              <a:t>4. </a:t>
            </a:r>
            <a:r>
              <a:rPr lang="es-CO" altLang="es-ES_tradnl" b="1" dirty="0">
                <a:ea typeface="ＭＳ Ｐゴシック" charset="-128"/>
              </a:rPr>
              <a:t>Indemnización de perjuicios</a:t>
            </a:r>
            <a:r>
              <a:rPr lang="es-CO" altLang="es-ES_tradnl" dirty="0">
                <a:ea typeface="ＭＳ Ｐゴシック" charset="-128"/>
              </a:rPr>
              <a:t>: 1918. (mala fe del vendedor)</a:t>
            </a:r>
          </a:p>
          <a:p>
            <a:pPr algn="just">
              <a:buFont typeface="Arial" charset="0"/>
              <a:buNone/>
            </a:pPr>
            <a:r>
              <a:rPr lang="es-CO" altLang="es-ES_tradnl" dirty="0">
                <a:ea typeface="ＭＳ Ｐゴシック" charset="-128"/>
              </a:rPr>
              <a:t>5. </a:t>
            </a:r>
            <a:r>
              <a:rPr lang="es-CO" altLang="es-ES_tradnl" b="1" dirty="0">
                <a:ea typeface="ＭＳ Ｐゴシック" charset="-128"/>
              </a:rPr>
              <a:t>Prescripción de las acciones</a:t>
            </a:r>
            <a:r>
              <a:rPr lang="es-CO" altLang="es-ES_tradnl" dirty="0">
                <a:ea typeface="ＭＳ Ｐゴシック" charset="-128"/>
              </a:rPr>
              <a:t>: 1923 redhibitoria;  1926 C.C. / 938 C.Co.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0"/>
            <a:ext cx="9144000" cy="1417638"/>
          </a:xfrm>
          <a:solidFill>
            <a:schemeClr val="accent1">
              <a:lumMod val="60000"/>
              <a:lumOff val="40000"/>
            </a:schemeClr>
          </a:solidFill>
        </p:spPr>
        <p:txBody>
          <a:bodyPr/>
          <a:lstStyle/>
          <a:p>
            <a:pPr algn="ctr"/>
            <a:br>
              <a:rPr lang="es-CO" altLang="es-ES_tradnl" b="1" dirty="0">
                <a:ea typeface="ＭＳ Ｐゴシック" charset="-128"/>
              </a:rPr>
            </a:br>
            <a:r>
              <a:rPr lang="es-CO" altLang="es-ES_tradnl" b="1" dirty="0">
                <a:ea typeface="ＭＳ Ｐゴシック" charset="-128"/>
              </a:rPr>
              <a:t>VICIOS REDHIBITORIOS</a:t>
            </a:r>
            <a:endParaRPr lang="es-CO" altLang="es-ES_tradnl" dirty="0">
              <a:ea typeface="ＭＳ Ｐゴシック" charset="-128"/>
            </a:endParaRPr>
          </a:p>
        </p:txBody>
      </p:sp>
      <p:sp>
        <p:nvSpPr>
          <p:cNvPr id="87042" name="Content Placeholder 2"/>
          <p:cNvSpPr>
            <a:spLocks noGrp="1"/>
          </p:cNvSpPr>
          <p:nvPr>
            <p:ph idx="4294967295"/>
          </p:nvPr>
        </p:nvSpPr>
        <p:spPr>
          <a:xfrm>
            <a:off x="0" y="2349500"/>
            <a:ext cx="9144000" cy="4508500"/>
          </a:xfrm>
        </p:spPr>
        <p:txBody>
          <a:bodyPr/>
          <a:lstStyle/>
          <a:p>
            <a:pPr>
              <a:buFont typeface="Arial" charset="0"/>
              <a:buNone/>
            </a:pPr>
            <a:r>
              <a:rPr lang="es-CO" altLang="es-ES_tradnl" b="1" dirty="0">
                <a:ea typeface="ＭＳ Ｐゴシック" charset="-128"/>
              </a:rPr>
              <a:t>Prescripción</a:t>
            </a:r>
            <a:r>
              <a:rPr lang="es-CO" altLang="es-ES_tradnl" dirty="0">
                <a:ea typeface="ＭＳ Ｐゴシック" charset="-128"/>
              </a:rPr>
              <a:t>: </a:t>
            </a:r>
          </a:p>
          <a:p>
            <a:pPr>
              <a:buFont typeface="Arial" charset="0"/>
              <a:buNone/>
            </a:pPr>
            <a:r>
              <a:rPr lang="es-CO" altLang="es-ES_tradnl" dirty="0">
                <a:ea typeface="ＭＳ Ｐゴシック" charset="-128"/>
              </a:rPr>
              <a:t>      </a:t>
            </a:r>
            <a:r>
              <a:rPr lang="es-CO" altLang="es-ES_tradnl" b="1" dirty="0">
                <a:ea typeface="ＭＳ Ｐゴシック" charset="-128"/>
              </a:rPr>
              <a:t>A) Redhibitoria civil</a:t>
            </a:r>
            <a:r>
              <a:rPr lang="es-CO" altLang="es-ES_tradnl" dirty="0">
                <a:ea typeface="ＭＳ Ｐゴシック" charset="-128"/>
              </a:rPr>
              <a:t>: </a:t>
            </a:r>
          </a:p>
          <a:p>
            <a:pPr>
              <a:buFont typeface="Arial" charset="0"/>
              <a:buNone/>
            </a:pPr>
            <a:r>
              <a:rPr lang="es-CO" altLang="es-ES_tradnl" dirty="0">
                <a:ea typeface="ＭＳ Ｐゴシック" charset="-128"/>
              </a:rPr>
              <a:t>                    6 meses muebles </a:t>
            </a:r>
          </a:p>
          <a:p>
            <a:pPr>
              <a:buFont typeface="Arial" charset="0"/>
              <a:buNone/>
            </a:pPr>
            <a:r>
              <a:rPr lang="es-CO" altLang="es-ES_tradnl" dirty="0">
                <a:ea typeface="ＭＳ Ｐゴシック" charset="-128"/>
              </a:rPr>
              <a:t>                    1 año inmuebles (1923)</a:t>
            </a:r>
          </a:p>
          <a:p>
            <a:pPr>
              <a:buFont typeface="Arial" charset="0"/>
              <a:buNone/>
            </a:pPr>
            <a:r>
              <a:rPr lang="es-CO" altLang="es-ES_tradnl" dirty="0">
                <a:ea typeface="ＭＳ Ｐゴシック" charset="-128"/>
              </a:rPr>
              <a:t>       </a:t>
            </a:r>
            <a:r>
              <a:rPr lang="es-CO" altLang="es-ES_tradnl" b="1" dirty="0">
                <a:ea typeface="ＭＳ Ｐゴシック" charset="-128"/>
              </a:rPr>
              <a:t>B) </a:t>
            </a:r>
            <a:r>
              <a:rPr lang="es-CO" altLang="es-ES_tradnl" b="1" i="1" dirty="0">
                <a:ea typeface="ＭＳ Ｐゴシック" charset="-128"/>
              </a:rPr>
              <a:t>Quanti minoris </a:t>
            </a:r>
            <a:r>
              <a:rPr lang="es-CO" altLang="es-ES_tradnl" b="1" dirty="0">
                <a:ea typeface="ＭＳ Ｐゴシック" charset="-128"/>
              </a:rPr>
              <a:t>civil</a:t>
            </a:r>
            <a:r>
              <a:rPr lang="es-CO" altLang="es-ES_tradnl" dirty="0">
                <a:ea typeface="ＭＳ Ｐゴシック" charset="-128"/>
              </a:rPr>
              <a:t>: 1 año muebles. 18  meses inmuebles</a:t>
            </a:r>
          </a:p>
          <a:p>
            <a:pPr algn="just">
              <a:buFont typeface="Arial" charset="0"/>
              <a:buNone/>
            </a:pPr>
            <a:r>
              <a:rPr lang="es-CO" altLang="es-ES_tradnl" b="1" dirty="0">
                <a:ea typeface="ＭＳ Ｐゴシック" charset="-128"/>
              </a:rPr>
              <a:t>       C) Mercantil</a:t>
            </a:r>
            <a:r>
              <a:rPr lang="es-CO" altLang="es-ES_tradnl" dirty="0">
                <a:ea typeface="ＭＳ Ｐゴシック" charset="-128"/>
              </a:rPr>
              <a:t>: (938) 6 meses en todos los casos. </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idx="4294967295"/>
          </p:nvPr>
        </p:nvSpPr>
        <p:spPr>
          <a:xfrm>
            <a:off x="0" y="0"/>
            <a:ext cx="9144000" cy="1417638"/>
          </a:xfrm>
          <a:solidFill>
            <a:schemeClr val="tx2">
              <a:lumMod val="40000"/>
              <a:lumOff val="60000"/>
            </a:schemeClr>
          </a:solidFill>
          <a:ln>
            <a:solidFill>
              <a:schemeClr val="tx1"/>
            </a:solidFill>
          </a:ln>
        </p:spPr>
        <p:txBody>
          <a:bodyPr>
            <a:normAutofit/>
          </a:bodyPr>
          <a:lstStyle/>
          <a:p>
            <a:pPr algn="ctr"/>
            <a:br>
              <a:rPr lang="es-CO" altLang="es-ES_tradnl" b="1" dirty="0">
                <a:ea typeface="ＭＳ Ｐゴシック" charset="-128"/>
              </a:rPr>
            </a:br>
            <a:r>
              <a:rPr lang="es-CO" altLang="es-ES_tradnl" b="1" dirty="0">
                <a:ea typeface="ＭＳ Ｐゴシック" charset="-128"/>
              </a:rPr>
              <a:t>VICIOS REDHIBITORIOS</a:t>
            </a:r>
            <a:br>
              <a:rPr lang="es-CO" altLang="es-ES_tradnl" b="1" dirty="0">
                <a:ea typeface="ＭＳ Ｐゴシック" charset="-128"/>
              </a:rPr>
            </a:br>
            <a:endParaRPr lang="es-CO" altLang="es-ES_tradnl" dirty="0">
              <a:ea typeface="ＭＳ Ｐゴシック" charset="-128"/>
            </a:endParaRPr>
          </a:p>
        </p:txBody>
      </p:sp>
      <p:sp>
        <p:nvSpPr>
          <p:cNvPr id="87042" name="2 Marcador de contenido"/>
          <p:cNvSpPr>
            <a:spLocks noGrp="1"/>
          </p:cNvSpPr>
          <p:nvPr>
            <p:ph idx="4294967295"/>
          </p:nvPr>
        </p:nvSpPr>
        <p:spPr>
          <a:xfrm>
            <a:off x="0" y="1989138"/>
            <a:ext cx="9144000" cy="4868862"/>
          </a:xfrm>
        </p:spPr>
        <p:txBody>
          <a:bodyPr/>
          <a:lstStyle/>
          <a:p>
            <a:pPr>
              <a:buFont typeface="Arial" charset="0"/>
              <a:buNone/>
            </a:pPr>
            <a:r>
              <a:rPr lang="es-CO" altLang="es-ES_tradnl" b="1" dirty="0">
                <a:ea typeface="ＭＳ Ｐゴシック" charset="-128"/>
              </a:rPr>
              <a:t>6. ¿Coexistencia con otras acciones?:</a:t>
            </a:r>
          </a:p>
          <a:p>
            <a:pPr>
              <a:buFont typeface="Arial" charset="0"/>
              <a:buAutoNum type="alphaLcParenR"/>
            </a:pPr>
            <a:r>
              <a:rPr lang="es-CO" altLang="es-ES_tradnl" dirty="0">
                <a:ea typeface="ＭＳ Ｐゴシック" charset="-128"/>
              </a:rPr>
              <a:t>Error en la calidad o en la sustancia: </a:t>
            </a:r>
          </a:p>
          <a:p>
            <a:pPr algn="just">
              <a:buFont typeface="Arial" charset="0"/>
              <a:buAutoNum type="alphaLcParenR"/>
            </a:pPr>
            <a:r>
              <a:rPr lang="es-CO" altLang="es-ES_tradnl" dirty="0">
                <a:ea typeface="ＭＳ Ｐゴシック" charset="-128"/>
              </a:rPr>
              <a:t> Garantía de buen funcionamiento (932 C.Co) y legal en ventas de consumo (art. 7 Ley 1480 2011). </a:t>
            </a:r>
          </a:p>
          <a:p>
            <a:pPr>
              <a:buFont typeface="Arial" charset="0"/>
              <a:buAutoNum type="alphaLcParenR"/>
            </a:pPr>
            <a:r>
              <a:rPr lang="es-CO" altLang="es-ES_tradnl" dirty="0">
                <a:ea typeface="ＭＳ Ｐゴシック" charset="-128"/>
              </a:rPr>
              <a:t>Resolución general por incumplimiento</a:t>
            </a:r>
          </a:p>
          <a:p>
            <a:pPr>
              <a:buFont typeface="Arial" charset="0"/>
              <a:buAutoNum type="alphaLcParenR"/>
            </a:pPr>
            <a:r>
              <a:rPr lang="es-CO" altLang="es-ES_tradnl" dirty="0">
                <a:ea typeface="ＭＳ Ｐゴシック" charset="-128"/>
              </a:rPr>
              <a:t>¿Indemnizatoria general? 1918.</a:t>
            </a:r>
          </a:p>
          <a:p>
            <a:pPr>
              <a:buFont typeface="Arial" charset="0"/>
              <a:buNone/>
            </a:pPr>
            <a:endParaRPr lang="es-CO" altLang="es-ES_tradnl" dirty="0">
              <a:ea typeface="ＭＳ Ｐゴシック" charset="-128"/>
            </a:endParaRPr>
          </a:p>
          <a:p>
            <a:pPr>
              <a:buFont typeface="Arial" charset="0"/>
              <a:buNone/>
            </a:pPr>
            <a:r>
              <a:rPr lang="es-CO" altLang="es-ES_tradnl" dirty="0">
                <a:ea typeface="ＭＳ Ｐゴシック" charset="-128"/>
              </a:rPr>
              <a:t>7. </a:t>
            </a:r>
            <a:r>
              <a:rPr lang="es-CO" altLang="es-ES_tradnl" b="1" dirty="0">
                <a:ea typeface="ＭＳ Ｐゴシック" charset="-128"/>
              </a:rPr>
              <a:t>Cláusula eximente. </a:t>
            </a:r>
            <a:r>
              <a:rPr lang="es-CO" altLang="es-ES_tradnl" dirty="0">
                <a:ea typeface="ＭＳ Ｐゴシック" charset="-128"/>
              </a:rPr>
              <a:t>Límites: 1916. </a:t>
            </a:r>
          </a:p>
          <a:p>
            <a:pPr>
              <a:buFont typeface="Arial" charset="0"/>
              <a:buNone/>
            </a:pPr>
            <a:r>
              <a:rPr lang="es-CO" altLang="es-ES_tradnl" dirty="0">
                <a:ea typeface="ＭＳ Ｐゴシック" charset="-128"/>
              </a:rPr>
              <a:t> </a:t>
            </a:r>
          </a:p>
          <a:p>
            <a:pPr>
              <a:buFont typeface="Arial" charset="0"/>
              <a:buAutoNum type="alphaLcParenR"/>
            </a:pPr>
            <a:endParaRPr lang="es-CO" altLang="es-ES_tradnl" dirty="0">
              <a:ea typeface="ＭＳ Ｐゴシック" charset="-128"/>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idx="4294967295"/>
          </p:nvPr>
        </p:nvSpPr>
        <p:spPr>
          <a:xfrm>
            <a:off x="0" y="0"/>
            <a:ext cx="9144000" cy="1417638"/>
          </a:xfrm>
          <a:solidFill>
            <a:schemeClr val="tx2">
              <a:lumMod val="40000"/>
              <a:lumOff val="60000"/>
            </a:schemeClr>
          </a:solidFill>
          <a:ln>
            <a:solidFill>
              <a:schemeClr val="tx1"/>
            </a:solidFill>
          </a:ln>
        </p:spPr>
        <p:txBody>
          <a:bodyPr>
            <a:normAutofit/>
          </a:bodyPr>
          <a:lstStyle/>
          <a:p>
            <a:pPr algn="ctr"/>
            <a:br>
              <a:rPr lang="es-CO" altLang="es-ES_tradnl" b="1" dirty="0">
                <a:ea typeface="ＭＳ Ｐゴシック" charset="-128"/>
              </a:rPr>
            </a:br>
            <a:r>
              <a:rPr lang="es-CO" altLang="es-ES_tradnl" b="1" dirty="0">
                <a:ea typeface="ＭＳ Ｐゴシック" charset="-128"/>
              </a:rPr>
              <a:t>VICIOS REDHIBITORIOS</a:t>
            </a:r>
            <a:br>
              <a:rPr lang="es-CO" altLang="es-ES_tradnl" b="1" dirty="0">
                <a:ea typeface="ＭＳ Ｐゴシック" charset="-128"/>
              </a:rPr>
            </a:br>
            <a:endParaRPr lang="es-CO" altLang="es-ES_tradnl" dirty="0">
              <a:ea typeface="ＭＳ Ｐゴシック" charset="-128"/>
            </a:endParaRPr>
          </a:p>
        </p:txBody>
      </p:sp>
      <p:sp>
        <p:nvSpPr>
          <p:cNvPr id="89090" name="2 Marcador de contenido"/>
          <p:cNvSpPr>
            <a:spLocks noGrp="1"/>
          </p:cNvSpPr>
          <p:nvPr>
            <p:ph idx="4294967295"/>
          </p:nvPr>
        </p:nvSpPr>
        <p:spPr>
          <a:xfrm>
            <a:off x="0" y="1989138"/>
            <a:ext cx="8229600" cy="3024187"/>
          </a:xfrm>
        </p:spPr>
        <p:txBody>
          <a:bodyPr/>
          <a:lstStyle/>
          <a:p>
            <a:pPr>
              <a:buFont typeface="Arial" charset="0"/>
              <a:buNone/>
            </a:pPr>
            <a:r>
              <a:rPr lang="es-CO" altLang="es-ES_tradnl" b="1" dirty="0">
                <a:ea typeface="ＭＳ Ｐゴシック" charset="-128"/>
              </a:rPr>
              <a:t>6. ¿Coexistencia con otras acciones?:</a:t>
            </a:r>
          </a:p>
          <a:p>
            <a:pPr>
              <a:buFont typeface="Arial" charset="0"/>
              <a:buAutoNum type="alphaLcParenR"/>
            </a:pPr>
            <a:r>
              <a:rPr lang="es-CO" altLang="es-ES_tradnl" b="1" dirty="0">
                <a:ea typeface="ＭＳ Ｐゴシック" charset="-128"/>
              </a:rPr>
              <a:t> Error en la calidad o en la sustancia: </a:t>
            </a:r>
          </a:p>
          <a:p>
            <a:pPr algn="just">
              <a:buFont typeface="Arial" charset="0"/>
              <a:buNone/>
            </a:pPr>
            <a:r>
              <a:rPr lang="es-CO" altLang="es-ES_tradnl" dirty="0">
                <a:ea typeface="ＭＳ Ｐゴシック" charset="-128"/>
              </a:rPr>
              <a:t>    La desplaza. Argumentos: la regla especial deroga a la general.  En algunos países (España) se ha entendido que el comprador podría escoger entre la acción redhibitoria y la de nulidad.</a:t>
            </a:r>
          </a:p>
          <a:p>
            <a:pPr>
              <a:buFont typeface="Arial" charset="0"/>
              <a:buNone/>
            </a:pPr>
            <a:r>
              <a:rPr lang="es-CO" altLang="es-ES_tradnl" dirty="0">
                <a:ea typeface="ＭＳ Ｐゴシック" charset="-128"/>
              </a:rPr>
              <a:t>      </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idx="4294967295"/>
          </p:nvPr>
        </p:nvSpPr>
        <p:spPr>
          <a:xfrm>
            <a:off x="0" y="0"/>
            <a:ext cx="9144000" cy="1417638"/>
          </a:xfrm>
          <a:solidFill>
            <a:schemeClr val="tx2">
              <a:lumMod val="40000"/>
              <a:lumOff val="60000"/>
            </a:schemeClr>
          </a:solidFill>
          <a:ln>
            <a:solidFill>
              <a:schemeClr val="tx1"/>
            </a:solidFill>
          </a:ln>
        </p:spPr>
        <p:txBody>
          <a:bodyPr>
            <a:normAutofit/>
          </a:bodyPr>
          <a:lstStyle/>
          <a:p>
            <a:pPr algn="ctr"/>
            <a:br>
              <a:rPr lang="es-CO" altLang="es-ES_tradnl" b="1" dirty="0">
                <a:ea typeface="ＭＳ Ｐゴシック" charset="-128"/>
              </a:rPr>
            </a:br>
            <a:r>
              <a:rPr lang="es-CO" altLang="es-ES_tradnl" b="1" dirty="0">
                <a:ea typeface="ＭＳ Ｐゴシック" charset="-128"/>
              </a:rPr>
              <a:t>VICIOS REDHIBITORIOS</a:t>
            </a:r>
            <a:br>
              <a:rPr lang="es-CO" altLang="es-ES_tradnl" b="1" dirty="0">
                <a:ea typeface="ＭＳ Ｐゴシック" charset="-128"/>
              </a:rPr>
            </a:br>
            <a:endParaRPr lang="es-CO" altLang="es-ES_tradnl" dirty="0">
              <a:ea typeface="ＭＳ Ｐゴシック" charset="-128"/>
            </a:endParaRPr>
          </a:p>
        </p:txBody>
      </p:sp>
      <p:sp>
        <p:nvSpPr>
          <p:cNvPr id="3" name="2 Marcador de contenido"/>
          <p:cNvSpPr>
            <a:spLocks noGrp="1"/>
          </p:cNvSpPr>
          <p:nvPr>
            <p:ph idx="4294967295"/>
          </p:nvPr>
        </p:nvSpPr>
        <p:spPr>
          <a:xfrm>
            <a:off x="0" y="2349500"/>
            <a:ext cx="9144000" cy="3816350"/>
          </a:xfrm>
        </p:spPr>
        <p:txBody>
          <a:bodyPr/>
          <a:lstStyle/>
          <a:p>
            <a:pPr>
              <a:buFont typeface="Arial" charset="0"/>
              <a:buNone/>
            </a:pPr>
            <a:r>
              <a:rPr lang="es-CO" altLang="es-ES_tradnl" b="1" dirty="0">
                <a:ea typeface="ＭＳ Ｐゴシック" charset="-128"/>
              </a:rPr>
              <a:t>6. ¿Coexistencia con otras acciones?:</a:t>
            </a:r>
          </a:p>
          <a:p>
            <a:pPr>
              <a:buFont typeface="Arial" charset="0"/>
              <a:buNone/>
            </a:pPr>
            <a:r>
              <a:rPr lang="es-CO" altLang="es-ES_tradnl" b="1" dirty="0">
                <a:ea typeface="ＭＳ Ｐゴシック" charset="-128"/>
              </a:rPr>
              <a:t>b)  Garantía de buen funcionamiento </a:t>
            </a:r>
            <a:r>
              <a:rPr lang="es-CO" altLang="es-ES_tradnl" dirty="0">
                <a:ea typeface="ＭＳ Ｐゴシック" charset="-128"/>
              </a:rPr>
              <a:t>(932 C.Co)</a:t>
            </a:r>
          </a:p>
          <a:p>
            <a:pPr>
              <a:buFont typeface="Arial" charset="0"/>
              <a:buNone/>
            </a:pPr>
            <a:r>
              <a:rPr lang="es-CO" altLang="es-ES_tradnl" dirty="0">
                <a:ea typeface="ＭＳ Ｐゴシック" charset="-128"/>
              </a:rPr>
              <a:t>     La SIC entiende que es una garantía implícita por idoneidad y calidad del bien.</a:t>
            </a:r>
          </a:p>
          <a:p>
            <a:pPr algn="just">
              <a:buFont typeface="Arial" charset="0"/>
              <a:buNone/>
            </a:pPr>
            <a:r>
              <a:rPr lang="es-CO" altLang="es-ES_tradnl" dirty="0">
                <a:ea typeface="ＭＳ Ｐゴシック" charset="-128"/>
              </a:rPr>
              <a:t>  </a:t>
            </a:r>
            <a:r>
              <a:rPr lang="es-CO" altLang="es-ES_tradnl" b="1" i="1" dirty="0">
                <a:effectLst>
                  <a:outerShdw blurRad="38100" dist="38100" dir="2700000" algn="tl">
                    <a:srgbClr val="C0C0C0"/>
                  </a:outerShdw>
                </a:effectLst>
                <a:ea typeface="ＭＳ Ｐゴシック" charset="-128"/>
              </a:rPr>
              <a:t>Idoneidad</a:t>
            </a:r>
            <a:r>
              <a:rPr lang="es-CO" altLang="es-ES_tradnl" dirty="0">
                <a:ea typeface="ＭＳ Ｐゴシック" charset="-128"/>
              </a:rPr>
              <a:t>: (art. 5 n. 6. L. 1480): Aptitud para satisfacer la necesidades. </a:t>
            </a:r>
          </a:p>
          <a:p>
            <a:pPr algn="just">
              <a:buFont typeface="Arial" charset="0"/>
              <a:buNone/>
            </a:pPr>
            <a:r>
              <a:rPr lang="es-CO" altLang="es-ES_tradnl" dirty="0">
                <a:ea typeface="ＭＳ Ｐゴシック" charset="-128"/>
              </a:rPr>
              <a:t>     </a:t>
            </a:r>
            <a:r>
              <a:rPr lang="es-CO" altLang="es-ES_tradnl" b="1" i="1" dirty="0">
                <a:effectLst>
                  <a:outerShdw blurRad="38100" dist="38100" dir="2700000" algn="tl">
                    <a:srgbClr val="C0C0C0"/>
                  </a:outerShdw>
                </a:effectLst>
                <a:ea typeface="ＭＳ Ｐゴシック" charset="-128"/>
              </a:rPr>
              <a:t>Calidad</a:t>
            </a:r>
            <a:r>
              <a:rPr lang="es-CO" altLang="es-ES_tradnl" dirty="0">
                <a:ea typeface="ＭＳ Ｐゴシック" charset="-128"/>
              </a:rPr>
              <a:t>: (art. 5 n. 1. L. 1480): Condición en que un producto cumple con las car</a:t>
            </a:r>
            <a:r>
              <a:rPr lang="es-ES" altLang="es-ES_tradnl" dirty="0">
                <a:ea typeface="ＭＳ Ｐゴシック" charset="-128"/>
              </a:rPr>
              <a:t>á</a:t>
            </a:r>
            <a:r>
              <a:rPr lang="es-CO" altLang="es-ES_tradnl" dirty="0">
                <a:ea typeface="ＭＳ Ｐゴシック" charset="-128"/>
              </a:rPr>
              <a:t>cterísticas inherentes y las atribuídas por la información que se suministre de él.</a:t>
            </a:r>
          </a:p>
          <a:p>
            <a:pPr>
              <a:buFont typeface="Arial" charset="0"/>
              <a:buNone/>
            </a:pPr>
            <a:endParaRPr lang="es-CO" altLang="es-ES_tradnl" dirty="0">
              <a:ea typeface="ＭＳ Ｐゴシック" charset="-128"/>
            </a:endParaRPr>
          </a:p>
          <a:p>
            <a:pPr>
              <a:buFont typeface="Arial" charset="0"/>
              <a:buAutoNum type="alphaLcParenR"/>
            </a:pPr>
            <a:endParaRPr lang="es-CO" altLang="es-ES_tradnl" dirty="0">
              <a:ea typeface="ＭＳ Ｐゴシック" charset="-128"/>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idx="4294967295"/>
          </p:nvPr>
        </p:nvSpPr>
        <p:spPr>
          <a:xfrm>
            <a:off x="0" y="0"/>
            <a:ext cx="9144000" cy="1417638"/>
          </a:xfrm>
          <a:solidFill>
            <a:schemeClr val="tx2">
              <a:lumMod val="40000"/>
              <a:lumOff val="60000"/>
            </a:schemeClr>
          </a:solidFill>
          <a:ln>
            <a:solidFill>
              <a:schemeClr val="tx1"/>
            </a:solidFill>
          </a:ln>
        </p:spPr>
        <p:txBody>
          <a:bodyPr>
            <a:normAutofit/>
          </a:bodyPr>
          <a:lstStyle/>
          <a:p>
            <a:pPr algn="ctr"/>
            <a:br>
              <a:rPr lang="es-CO" altLang="es-ES_tradnl" b="1" dirty="0">
                <a:ea typeface="ＭＳ Ｐゴシック" charset="-128"/>
              </a:rPr>
            </a:br>
            <a:r>
              <a:rPr lang="es-CO" altLang="es-ES_tradnl" b="1" dirty="0">
                <a:ea typeface="ＭＳ Ｐゴシック" charset="-128"/>
              </a:rPr>
              <a:t>VICIOS REDHIBITORIOS</a:t>
            </a:r>
            <a:br>
              <a:rPr lang="es-CO" altLang="es-ES_tradnl" b="1" dirty="0">
                <a:ea typeface="ＭＳ Ｐゴシック" charset="-128"/>
              </a:rPr>
            </a:br>
            <a:endParaRPr lang="es-CO" altLang="es-ES_tradnl" dirty="0">
              <a:ea typeface="ＭＳ Ｐゴシック" charset="-128"/>
            </a:endParaRPr>
          </a:p>
        </p:txBody>
      </p:sp>
      <p:sp>
        <p:nvSpPr>
          <p:cNvPr id="3" name="2 Marcador de contenido"/>
          <p:cNvSpPr>
            <a:spLocks noGrp="1"/>
          </p:cNvSpPr>
          <p:nvPr>
            <p:ph idx="4294967295"/>
          </p:nvPr>
        </p:nvSpPr>
        <p:spPr>
          <a:xfrm>
            <a:off x="0" y="2349500"/>
            <a:ext cx="9144000" cy="3743325"/>
          </a:xfrm>
        </p:spPr>
        <p:txBody>
          <a:bodyPr/>
          <a:lstStyle/>
          <a:p>
            <a:pPr>
              <a:buFont typeface="Arial" charset="0"/>
              <a:buNone/>
            </a:pPr>
            <a:r>
              <a:rPr lang="es-CO" altLang="es-ES_tradnl" b="1" dirty="0">
                <a:ea typeface="ＭＳ Ｐゴシック" charset="-128"/>
              </a:rPr>
              <a:t>6. ¿Coexistencia con otras acciones?:</a:t>
            </a:r>
          </a:p>
          <a:p>
            <a:pPr>
              <a:buFont typeface="Arial" charset="0"/>
              <a:buNone/>
            </a:pPr>
            <a:r>
              <a:rPr lang="es-CO" altLang="es-ES_tradnl" b="1" dirty="0">
                <a:ea typeface="ＭＳ Ｐゴシック" charset="-128"/>
              </a:rPr>
              <a:t>     Garantía de buen funcionamiento </a:t>
            </a:r>
            <a:r>
              <a:rPr lang="es-CO" altLang="es-ES_tradnl" dirty="0">
                <a:ea typeface="ＭＳ Ｐゴシック" charset="-128"/>
              </a:rPr>
              <a:t>(932 C.Co)</a:t>
            </a:r>
          </a:p>
          <a:p>
            <a:pPr>
              <a:buFont typeface="Arial" charset="0"/>
              <a:buNone/>
            </a:pPr>
            <a:r>
              <a:rPr lang="es-CO" altLang="es-ES_tradnl" dirty="0">
                <a:ea typeface="ＭＳ Ｐゴシック" charset="-128"/>
              </a:rPr>
              <a:t>     </a:t>
            </a:r>
            <a:r>
              <a:rPr lang="es-CO" altLang="es-ES_tradnl" b="1" dirty="0">
                <a:ea typeface="ＭＳ Ｐゴシック" charset="-128"/>
              </a:rPr>
              <a:t>Alcance</a:t>
            </a:r>
            <a:r>
              <a:rPr lang="es-CO" altLang="es-ES_tradnl" dirty="0">
                <a:ea typeface="ＭＳ Ｐゴシック" charset="-128"/>
              </a:rPr>
              <a:t>: el productor y/o proveedor asumen los gastos y costos que implique la </a:t>
            </a:r>
            <a:r>
              <a:rPr lang="es-CO" altLang="es-ES_tradnl" i="1" dirty="0">
                <a:effectLst>
                  <a:outerShdw blurRad="38100" dist="38100" dir="2700000" algn="tl">
                    <a:srgbClr val="C0C0C0"/>
                  </a:outerShdw>
                </a:effectLst>
                <a:ea typeface="ＭＳ Ｐゴシック" charset="-128"/>
              </a:rPr>
              <a:t>reparación</a:t>
            </a:r>
            <a:r>
              <a:rPr lang="es-CO" altLang="es-ES_tradnl" dirty="0">
                <a:ea typeface="ＭＳ Ｐゴシック" charset="-128"/>
              </a:rPr>
              <a:t> de las fallas. C.S.J. sent. 11 sep. 1991.</a:t>
            </a:r>
          </a:p>
          <a:p>
            <a:pPr>
              <a:buFont typeface="Arial" charset="0"/>
              <a:buNone/>
            </a:pPr>
            <a:r>
              <a:rPr lang="es-CO" altLang="es-ES_tradnl" dirty="0">
                <a:ea typeface="ＭＳ Ｐゴシック" charset="-128"/>
              </a:rPr>
              <a:t>     El cambio o </a:t>
            </a:r>
            <a:r>
              <a:rPr lang="es-CO" altLang="es-ES_tradnl" i="1" dirty="0">
                <a:effectLst>
                  <a:outerShdw blurRad="38100" dist="38100" dir="2700000" algn="tl">
                    <a:srgbClr val="C0C0C0"/>
                  </a:outerShdw>
                </a:effectLst>
                <a:ea typeface="ＭＳ Ｐゴシック" charset="-128"/>
              </a:rPr>
              <a:t>sustitución</a:t>
            </a:r>
            <a:r>
              <a:rPr lang="es-CO" altLang="es-ES_tradnl" dirty="0">
                <a:ea typeface="ＭＳ Ｐゴシック" charset="-128"/>
              </a:rPr>
              <a:t> procede cuando el bien no es susceptible de reparación. </a:t>
            </a:r>
          </a:p>
          <a:p>
            <a:pPr algn="just">
              <a:buFont typeface="Arial" charset="0"/>
              <a:buNone/>
            </a:pPr>
            <a:r>
              <a:rPr lang="es-CO" altLang="es-ES_tradnl" dirty="0">
                <a:ea typeface="ＭＳ Ｐゴシック" charset="-128"/>
              </a:rPr>
              <a:t>     </a:t>
            </a:r>
            <a:r>
              <a:rPr lang="es-CO" altLang="es-ES_tradnl" b="1" dirty="0">
                <a:ea typeface="ＭＳ Ｐゴシック" charset="-128"/>
              </a:rPr>
              <a:t> Prescripción</a:t>
            </a:r>
            <a:r>
              <a:rPr lang="es-CO" altLang="es-ES_tradnl" dirty="0">
                <a:ea typeface="ＭＳ Ｐゴシック" charset="-128"/>
              </a:rPr>
              <a:t>: el comprador debe reclamar dentro de 30 días. La garantía prescribe dos años desde la fecha del contrato. (932). </a:t>
            </a:r>
          </a:p>
          <a:p>
            <a:pPr>
              <a:buFont typeface="Arial" charset="0"/>
              <a:buNone/>
            </a:pPr>
            <a:endParaRPr lang="es-CO" altLang="es-ES_tradnl" dirty="0">
              <a:ea typeface="ＭＳ Ｐゴシック" charset="-128"/>
            </a:endParaRPr>
          </a:p>
          <a:p>
            <a:pPr>
              <a:buFont typeface="Arial" charset="0"/>
              <a:buAutoNum type="alphaLcParenR"/>
            </a:pPr>
            <a:endParaRPr lang="es-CO" altLang="es-ES_tradnl" dirty="0">
              <a:ea typeface="ＭＳ Ｐゴシック" charset="-128"/>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idx="4294967295"/>
          </p:nvPr>
        </p:nvSpPr>
        <p:spPr>
          <a:xfrm>
            <a:off x="0" y="0"/>
            <a:ext cx="9144000" cy="1417638"/>
          </a:xfrm>
          <a:solidFill>
            <a:schemeClr val="tx2">
              <a:lumMod val="40000"/>
              <a:lumOff val="60000"/>
            </a:schemeClr>
          </a:solidFill>
          <a:ln>
            <a:solidFill>
              <a:schemeClr val="tx1"/>
            </a:solidFill>
          </a:ln>
        </p:spPr>
        <p:txBody>
          <a:bodyPr>
            <a:normAutofit/>
          </a:bodyPr>
          <a:lstStyle/>
          <a:p>
            <a:pPr algn="ctr"/>
            <a:br>
              <a:rPr lang="es-CO" altLang="es-ES_tradnl" b="1" dirty="0">
                <a:ea typeface="ＭＳ Ｐゴシック" charset="-128"/>
              </a:rPr>
            </a:br>
            <a:r>
              <a:rPr lang="es-CO" altLang="es-ES_tradnl" b="1" dirty="0">
                <a:ea typeface="ＭＳ Ｐゴシック" charset="-128"/>
              </a:rPr>
              <a:t>VICIOS REDHIBITORIOS</a:t>
            </a:r>
            <a:br>
              <a:rPr lang="es-CO" altLang="es-ES_tradnl" b="1" dirty="0">
                <a:ea typeface="ＭＳ Ｐゴシック" charset="-128"/>
              </a:rPr>
            </a:br>
            <a:endParaRPr lang="es-CO" altLang="es-ES_tradnl" dirty="0">
              <a:ea typeface="ＭＳ Ｐゴシック" charset="-128"/>
            </a:endParaRPr>
          </a:p>
        </p:txBody>
      </p:sp>
      <p:sp>
        <p:nvSpPr>
          <p:cNvPr id="3" name="2 Marcador de contenido"/>
          <p:cNvSpPr>
            <a:spLocks noGrp="1"/>
          </p:cNvSpPr>
          <p:nvPr>
            <p:ph idx="4294967295"/>
          </p:nvPr>
        </p:nvSpPr>
        <p:spPr>
          <a:xfrm>
            <a:off x="0" y="2349500"/>
            <a:ext cx="9144000" cy="4508500"/>
          </a:xfrm>
        </p:spPr>
        <p:txBody>
          <a:bodyPr/>
          <a:lstStyle/>
          <a:p>
            <a:pPr>
              <a:buFont typeface="Arial" charset="0"/>
              <a:buNone/>
            </a:pPr>
            <a:r>
              <a:rPr lang="es-CO" altLang="es-ES_tradnl" b="1" dirty="0">
                <a:ea typeface="ＭＳ Ｐゴシック" charset="-128"/>
              </a:rPr>
              <a:t>6. ¿Coexistencia con otras acciones?:</a:t>
            </a:r>
          </a:p>
          <a:p>
            <a:pPr>
              <a:buFont typeface="Arial" charset="0"/>
              <a:buNone/>
            </a:pPr>
            <a:r>
              <a:rPr lang="es-CO" altLang="es-ES_tradnl" b="1" dirty="0">
                <a:ea typeface="ＭＳ Ｐゴシック" charset="-128"/>
              </a:rPr>
              <a:t>    Garantía de buen funcionamiento </a:t>
            </a:r>
            <a:r>
              <a:rPr lang="es-CO" altLang="es-ES_tradnl" dirty="0">
                <a:ea typeface="ＭＳ Ｐゴシック" charset="-128"/>
              </a:rPr>
              <a:t>(932 C.Co)</a:t>
            </a:r>
          </a:p>
          <a:p>
            <a:pPr>
              <a:buFont typeface="Arial" charset="0"/>
              <a:buNone/>
            </a:pPr>
            <a:r>
              <a:rPr lang="es-CO" altLang="es-ES_tradnl" dirty="0">
                <a:effectLst>
                  <a:outerShdw blurRad="38100" dist="38100" dir="2700000" algn="tl">
                    <a:srgbClr val="C0C0C0"/>
                  </a:outerShdw>
                </a:effectLst>
                <a:ea typeface="ＭＳ Ｐゴシック" charset="-128"/>
              </a:rPr>
              <a:t>     </a:t>
            </a:r>
            <a:r>
              <a:rPr lang="es-CO" altLang="es-ES_tradnl" i="1" dirty="0">
                <a:effectLst>
                  <a:outerShdw blurRad="38100" dist="38100" dir="2700000" algn="tl">
                    <a:srgbClr val="C0C0C0"/>
                  </a:outerShdw>
                </a:effectLst>
                <a:ea typeface="ＭＳ Ｐゴシック" charset="-128"/>
              </a:rPr>
              <a:t>¿La garantía de buen funcionamiento excluye al saneamiento por vicios redhibitorios?.</a:t>
            </a:r>
          </a:p>
          <a:p>
            <a:pPr algn="just">
              <a:buFont typeface="Arial" charset="0"/>
              <a:buNone/>
            </a:pPr>
            <a:r>
              <a:rPr lang="es-CO" altLang="es-ES_tradnl" dirty="0">
                <a:ea typeface="ＭＳ Ｐゴシック" charset="-128"/>
              </a:rPr>
              <a:t>  Propuesta: no. En principio el 932 habla de cualquier defecto de funcionamiento, sin requerir que sea oculto ni grave. </a:t>
            </a:r>
          </a:p>
          <a:p>
            <a:pPr algn="just">
              <a:buFont typeface="Arial" charset="0"/>
              <a:buNone/>
            </a:pPr>
            <a:r>
              <a:rPr lang="es-CO" altLang="es-ES_tradnl" dirty="0">
                <a:ea typeface="ＭＳ Ｐゴシック" charset="-128"/>
              </a:rPr>
              <a:t> Es una </a:t>
            </a:r>
            <a:r>
              <a:rPr lang="ja-JP" altLang="es-CO">
                <a:ea typeface="ＭＳ Ｐゴシック" charset="-128"/>
              </a:rPr>
              <a:t>“</a:t>
            </a:r>
            <a:r>
              <a:rPr lang="es-CO" altLang="ja-JP" dirty="0">
                <a:ea typeface="ＭＳ Ｐゴシック" charset="-128"/>
              </a:rPr>
              <a:t>garantía adicional</a:t>
            </a:r>
            <a:r>
              <a:rPr lang="ja-JP" altLang="es-CO">
                <a:ea typeface="ＭＳ Ｐゴシック" charset="-128"/>
              </a:rPr>
              <a:t>”</a:t>
            </a:r>
            <a:r>
              <a:rPr lang="es-CO" altLang="ja-JP" dirty="0">
                <a:ea typeface="ＭＳ Ｐゴシック" charset="-128"/>
              </a:rPr>
              <a:t> a la de vicios redhibitorios. </a:t>
            </a:r>
            <a:endParaRPr lang="es-CO" altLang="es-ES_tradnl" dirty="0">
              <a:ea typeface="ＭＳ Ｐゴシック" charset="-128"/>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idx="4294967295"/>
          </p:nvPr>
        </p:nvSpPr>
        <p:spPr>
          <a:xfrm>
            <a:off x="0" y="0"/>
            <a:ext cx="9144000" cy="1417638"/>
          </a:xfrm>
          <a:solidFill>
            <a:schemeClr val="tx2">
              <a:lumMod val="40000"/>
              <a:lumOff val="60000"/>
            </a:schemeClr>
          </a:solidFill>
          <a:ln>
            <a:solidFill>
              <a:schemeClr val="tx1"/>
            </a:solidFill>
          </a:ln>
        </p:spPr>
        <p:txBody>
          <a:bodyPr>
            <a:normAutofit/>
          </a:bodyPr>
          <a:lstStyle/>
          <a:p>
            <a:pPr algn="ctr"/>
            <a:br>
              <a:rPr lang="es-CO" altLang="es-ES_tradnl" b="1" dirty="0">
                <a:ea typeface="ＭＳ Ｐゴシック" charset="-128"/>
              </a:rPr>
            </a:br>
            <a:r>
              <a:rPr lang="es-CO" altLang="es-ES_tradnl" b="1" dirty="0">
                <a:ea typeface="ＭＳ Ｐゴシック" charset="-128"/>
              </a:rPr>
              <a:t>VICIOS REDHIBITORIOS</a:t>
            </a:r>
            <a:br>
              <a:rPr lang="es-CO" altLang="es-ES_tradnl" b="1" dirty="0">
                <a:ea typeface="ＭＳ Ｐゴシック" charset="-128"/>
              </a:rPr>
            </a:br>
            <a:endParaRPr lang="es-CO" altLang="es-ES_tradnl" dirty="0">
              <a:ea typeface="ＭＳ Ｐゴシック" charset="-128"/>
            </a:endParaRPr>
          </a:p>
        </p:txBody>
      </p:sp>
      <p:sp>
        <p:nvSpPr>
          <p:cNvPr id="93186" name="2 Marcador de contenido"/>
          <p:cNvSpPr>
            <a:spLocks noGrp="1"/>
          </p:cNvSpPr>
          <p:nvPr>
            <p:ph idx="4294967295"/>
          </p:nvPr>
        </p:nvSpPr>
        <p:spPr>
          <a:xfrm>
            <a:off x="0" y="2781300"/>
            <a:ext cx="8229600" cy="3311525"/>
          </a:xfrm>
        </p:spPr>
        <p:txBody>
          <a:bodyPr/>
          <a:lstStyle/>
          <a:p>
            <a:pPr>
              <a:buFont typeface="Arial" charset="0"/>
              <a:buNone/>
            </a:pPr>
            <a:r>
              <a:rPr lang="es-CO" altLang="es-ES_tradnl" b="1" dirty="0">
                <a:ea typeface="ＭＳ Ｐゴシック" charset="-128"/>
              </a:rPr>
              <a:t>6. ¿Coexistencia con otras acciones?:</a:t>
            </a:r>
          </a:p>
          <a:p>
            <a:pPr>
              <a:buFont typeface="Arial" charset="0"/>
              <a:buNone/>
            </a:pPr>
            <a:r>
              <a:rPr lang="es-CO" altLang="es-ES_tradnl" b="1" dirty="0">
                <a:ea typeface="ＭＳ Ｐゴシック" charset="-128"/>
              </a:rPr>
              <a:t>   c) Defectos de calidad. ¿Cuál es el alcance del artículo 939?</a:t>
            </a:r>
            <a:r>
              <a:rPr lang="es-CO" altLang="es-ES_tradnl" dirty="0">
                <a:ea typeface="ＭＳ Ｐゴシック" charset="-128"/>
              </a:rPr>
              <a:t>     </a:t>
            </a:r>
          </a:p>
          <a:p>
            <a:pPr algn="just">
              <a:buFont typeface="Arial" charset="0"/>
              <a:buNone/>
            </a:pPr>
            <a:r>
              <a:rPr lang="es-CO" altLang="es-ES_tradnl" dirty="0">
                <a:ea typeface="ＭＳ Ｐゴシック" charset="-128"/>
              </a:rPr>
              <a:t>     Se trata de defectos de calidad observables al tiempo de la entrega. No excluye el saneamiento por vicios ocultos. </a:t>
            </a:r>
          </a:p>
          <a:p>
            <a:pPr>
              <a:buFont typeface="Arial" charset="0"/>
              <a:buNone/>
            </a:pPr>
            <a:r>
              <a:rPr lang="es-CO" altLang="es-ES_tradnl" dirty="0">
                <a:ea typeface="ＭＳ Ｐゴシック" charset="-128"/>
              </a:rPr>
              <a:t>      </a:t>
            </a:r>
          </a:p>
          <a:p>
            <a:pPr>
              <a:buFont typeface="Arial" charset="0"/>
              <a:buNone/>
            </a:pPr>
            <a:endParaRPr lang="es-CO" altLang="es-ES_tradnl" dirty="0">
              <a:ea typeface="ＭＳ Ｐゴシック" charset="-128"/>
            </a:endParaRPr>
          </a:p>
          <a:p>
            <a:pPr>
              <a:buFont typeface="Arial" charset="0"/>
              <a:buAutoNum type="alphaLcParenR"/>
            </a:pPr>
            <a:endParaRPr lang="es-CO" altLang="es-ES_tradnl" dirty="0">
              <a:ea typeface="ＭＳ Ｐゴシック" charset="-128"/>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1 Título"/>
          <p:cNvSpPr>
            <a:spLocks noGrp="1"/>
          </p:cNvSpPr>
          <p:nvPr>
            <p:ph type="title" idx="4294967295"/>
          </p:nvPr>
        </p:nvSpPr>
        <p:spPr>
          <a:xfrm>
            <a:off x="0" y="0"/>
            <a:ext cx="9144000" cy="1417638"/>
          </a:xfrm>
          <a:solidFill>
            <a:schemeClr val="tx2">
              <a:lumMod val="40000"/>
              <a:lumOff val="60000"/>
            </a:schemeClr>
          </a:solidFill>
          <a:ln>
            <a:solidFill>
              <a:schemeClr val="tx1"/>
            </a:solidFill>
          </a:ln>
        </p:spPr>
        <p:txBody>
          <a:bodyPr>
            <a:normAutofit/>
          </a:bodyPr>
          <a:lstStyle/>
          <a:p>
            <a:pPr algn="ctr"/>
            <a:br>
              <a:rPr lang="es-CO" altLang="es-ES_tradnl" b="1" dirty="0">
                <a:ea typeface="ＭＳ Ｐゴシック" charset="-128"/>
              </a:rPr>
            </a:br>
            <a:r>
              <a:rPr lang="es-CO" altLang="es-ES_tradnl" b="1" dirty="0">
                <a:ea typeface="ＭＳ Ｐゴシック" charset="-128"/>
              </a:rPr>
              <a:t>VICIOS REDHIBITORIOS</a:t>
            </a:r>
            <a:br>
              <a:rPr lang="es-CO" altLang="es-ES_tradnl" b="1" dirty="0">
                <a:ea typeface="ＭＳ Ｐゴシック" charset="-128"/>
              </a:rPr>
            </a:br>
            <a:endParaRPr lang="es-CO" altLang="es-ES_tradnl" dirty="0">
              <a:ea typeface="ＭＳ Ｐゴシック" charset="-128"/>
            </a:endParaRPr>
          </a:p>
        </p:txBody>
      </p:sp>
      <p:sp>
        <p:nvSpPr>
          <p:cNvPr id="93186" name="2 Marcador de contenido"/>
          <p:cNvSpPr>
            <a:spLocks noGrp="1"/>
          </p:cNvSpPr>
          <p:nvPr>
            <p:ph idx="4294967295"/>
          </p:nvPr>
        </p:nvSpPr>
        <p:spPr>
          <a:xfrm>
            <a:off x="0" y="2349500"/>
            <a:ext cx="9144000" cy="4508500"/>
          </a:xfrm>
        </p:spPr>
        <p:txBody>
          <a:bodyPr/>
          <a:lstStyle/>
          <a:p>
            <a:pPr>
              <a:buFont typeface="Arial" charset="0"/>
              <a:buNone/>
            </a:pPr>
            <a:r>
              <a:rPr lang="es-CO" altLang="es-ES_tradnl" b="1" dirty="0">
                <a:ea typeface="ＭＳ Ｐゴシック" charset="-128"/>
              </a:rPr>
              <a:t>6. ¿Coexistencia con otras acciones?:</a:t>
            </a:r>
          </a:p>
          <a:p>
            <a:pPr algn="just">
              <a:buFont typeface="Arial" charset="0"/>
              <a:buNone/>
            </a:pPr>
            <a:r>
              <a:rPr lang="es-CO" altLang="es-ES_tradnl" b="1" dirty="0">
                <a:ea typeface="ＭＳ Ｐゴシック" charset="-128"/>
              </a:rPr>
              <a:t>d)  La garantía legal en las ventas de consumo</a:t>
            </a:r>
            <a:r>
              <a:rPr lang="es-CO" altLang="es-ES_tradnl" dirty="0">
                <a:ea typeface="ＭＳ Ｐゴシック" charset="-128"/>
              </a:rPr>
              <a:t>. (Art.  7. L. 1480 </a:t>
            </a:r>
            <a:r>
              <a:rPr lang="es-ES" altLang="es-ES_tradnl" dirty="0">
                <a:ea typeface="ＭＳ Ｐゴシック" charset="-128"/>
              </a:rPr>
              <a:t>–</a:t>
            </a:r>
            <a:r>
              <a:rPr lang="es-CO" altLang="es-ES_tradnl" dirty="0">
                <a:ea typeface="ＭＳ Ｐゴシック" charset="-128"/>
              </a:rPr>
              <a:t> 2011). Responden solidariamente productores y proveedores.</a:t>
            </a:r>
          </a:p>
          <a:p>
            <a:pPr algn="just">
              <a:buFont typeface="Arial" charset="0"/>
              <a:buNone/>
            </a:pPr>
            <a:r>
              <a:rPr lang="es-CO" altLang="es-ES_tradnl">
                <a:ea typeface="ＭＳ Ｐゴシック" charset="-128"/>
              </a:rPr>
              <a:t>    Implica</a:t>
            </a:r>
            <a:r>
              <a:rPr lang="es-CO" altLang="es-ES_tradnl" dirty="0">
                <a:ea typeface="ＭＳ Ｐゴシック" charset="-128"/>
              </a:rPr>
              <a:t>: el vendedor o proveedor deben asumir la asistencia técnica, suministrar repuestos, reparar.  Art. 11. </a:t>
            </a:r>
          </a:p>
          <a:p>
            <a:pPr>
              <a:buFont typeface="Arial" charset="0"/>
              <a:buNone/>
            </a:pPr>
            <a:r>
              <a:rPr lang="es-CO" altLang="es-ES_tradnl" dirty="0">
                <a:ea typeface="ＭＳ Ｐゴシック" charset="-128"/>
              </a:rPr>
              <a:t>    Si se repite la falla: nueva reparación, reemplazo o resolución. </a:t>
            </a:r>
          </a:p>
          <a:p>
            <a:pPr>
              <a:buFont typeface="Arial" charset="0"/>
              <a:buNone/>
            </a:pPr>
            <a:r>
              <a:rPr lang="es-CO" altLang="es-ES_tradnl" dirty="0">
                <a:ea typeface="ＭＳ Ｐゴシック" charset="-128"/>
              </a:rPr>
              <a:t>    ¿Indemnización? ¿Es la del art. 20?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1 Título"/>
          <p:cNvSpPr>
            <a:spLocks noGrp="1"/>
          </p:cNvSpPr>
          <p:nvPr>
            <p:ph type="title" idx="4294967295"/>
          </p:nvPr>
        </p:nvSpPr>
        <p:spPr>
          <a:xfrm>
            <a:off x="0" y="0"/>
            <a:ext cx="9144000" cy="1417638"/>
          </a:xfrm>
          <a:solidFill>
            <a:schemeClr val="accent2"/>
          </a:solidFill>
        </p:spPr>
        <p:txBody>
          <a:bodyPr/>
          <a:lstStyle/>
          <a:p>
            <a:pPr algn="ctr"/>
            <a:r>
              <a:rPr lang="es-CL" altLang="es-ES_tradnl" b="1" dirty="0">
                <a:ea typeface="ＭＳ Ｐゴシック" charset="-128"/>
              </a:rPr>
              <a:t>Análisis de casos discutidos en el Derecho colombiano</a:t>
            </a:r>
          </a:p>
        </p:txBody>
      </p:sp>
      <p:sp>
        <p:nvSpPr>
          <p:cNvPr id="95234" name="2 Marcador de contenido"/>
          <p:cNvSpPr>
            <a:spLocks noGrp="1"/>
          </p:cNvSpPr>
          <p:nvPr>
            <p:ph idx="4294967295"/>
          </p:nvPr>
        </p:nvSpPr>
        <p:spPr>
          <a:xfrm>
            <a:off x="0" y="1844675"/>
            <a:ext cx="8229600" cy="4725988"/>
          </a:xfrm>
        </p:spPr>
        <p:txBody>
          <a:bodyPr/>
          <a:lstStyle/>
          <a:p>
            <a:pPr algn="ctr"/>
            <a:r>
              <a:rPr lang="es-CL" altLang="es-ES_tradnl" b="1" dirty="0">
                <a:ea typeface="ＭＳ Ｐゴシック" charset="-128"/>
              </a:rPr>
              <a:t>C.S.J. 11 SEPT. 1991. CASO </a:t>
            </a:r>
            <a:r>
              <a:rPr lang="es-CL" altLang="es-ES" b="1" dirty="0">
                <a:ea typeface="ＭＳ Ｐゴシック" charset="-128"/>
              </a:rPr>
              <a:t>“</a:t>
            </a:r>
            <a:r>
              <a:rPr lang="es-CL" altLang="es-ES_tradnl" b="1" dirty="0">
                <a:ea typeface="ＭＳ Ｐゴシック" charset="-128"/>
              </a:rPr>
              <a:t>PANIFICADORA EL ARBOLITO V. WETSON</a:t>
            </a:r>
            <a:r>
              <a:rPr lang="es-CL" altLang="es-ES" b="1" dirty="0">
                <a:ea typeface="ＭＳ Ｐゴシック" charset="-128"/>
              </a:rPr>
              <a:t>”</a:t>
            </a:r>
            <a:r>
              <a:rPr lang="es-CL" altLang="es-ES_tradnl" b="1" dirty="0">
                <a:ea typeface="ＭＳ Ｐゴシック" charset="-128"/>
              </a:rPr>
              <a:t>.</a:t>
            </a:r>
          </a:p>
          <a:p>
            <a:r>
              <a:rPr lang="es-CL" altLang="es-ES_tradnl" b="1" dirty="0">
                <a:ea typeface="ＭＳ Ｐゴシック" charset="-128"/>
              </a:rPr>
              <a:t>HECHOS:</a:t>
            </a:r>
          </a:p>
          <a:p>
            <a:pPr algn="just">
              <a:buFont typeface="Arial" charset="0"/>
              <a:buNone/>
            </a:pPr>
            <a:r>
              <a:rPr lang="es-CL" altLang="es-ES_tradnl" dirty="0">
                <a:ea typeface="ＭＳ Ｐゴシック" charset="-128"/>
              </a:rPr>
              <a:t>   Se demandó a una sociedad vendedora de un horno industrial. La compradora afirmó que el horno no servía para el fin pactado, que era el sancochado de calado. </a:t>
            </a:r>
            <a:r>
              <a:rPr lang="es-CL" altLang="es-ES_tradnl" sz="2800" dirty="0">
                <a:ea typeface="ＭＳ Ｐゴシック" charset="-128"/>
              </a:rPr>
              <a:t>(El </a:t>
            </a:r>
            <a:r>
              <a:rPr lang="es-CL" altLang="es-ES" sz="2800" dirty="0">
                <a:ea typeface="ＭＳ Ｐゴシック" charset="-128"/>
              </a:rPr>
              <a:t>“</a:t>
            </a:r>
            <a:r>
              <a:rPr lang="es-CL" altLang="es-ES_tradnl" sz="2800" dirty="0">
                <a:ea typeface="ＭＳ Ｐゴシック" charset="-128"/>
              </a:rPr>
              <a:t>sancochado de calado</a:t>
            </a:r>
            <a:r>
              <a:rPr lang="es-CL" altLang="es-ES" sz="2800" dirty="0">
                <a:ea typeface="ＭＳ Ｐゴシック" charset="-128"/>
              </a:rPr>
              <a:t>”</a:t>
            </a:r>
            <a:r>
              <a:rPr lang="es-CL" altLang="es-ES_tradnl" sz="2800" dirty="0">
                <a:ea typeface="ＭＳ Ｐゴシック" charset="-128"/>
              </a:rPr>
              <a:t>, tal como se describe en el fallo, consiste en extraer la humedad a la masa con la que se hacen panes, para pasarla a tostar en un horno diferente). </a:t>
            </a:r>
          </a:p>
          <a:p>
            <a:pPr>
              <a:buFont typeface="Arial" charset="0"/>
              <a:buNone/>
            </a:pPr>
            <a:endParaRPr lang="es-CL" altLang="es-ES_tradnl" dirty="0">
              <a:ea typeface="ＭＳ Ｐゴシック" charset="-128"/>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2 Marcador de contenido"/>
          <p:cNvSpPr>
            <a:spLocks noGrp="1"/>
          </p:cNvSpPr>
          <p:nvPr>
            <p:ph idx="4294967295"/>
          </p:nvPr>
        </p:nvSpPr>
        <p:spPr>
          <a:xfrm>
            <a:off x="6864" y="692696"/>
            <a:ext cx="9144000" cy="5084762"/>
          </a:xfrm>
        </p:spPr>
        <p:txBody>
          <a:bodyPr/>
          <a:lstStyle/>
          <a:p>
            <a:endParaRPr lang="es-CL" altLang="es-ES_tradnl" b="1" dirty="0">
              <a:ea typeface="ＭＳ Ｐゴシック" charset="-128"/>
            </a:endParaRPr>
          </a:p>
          <a:p>
            <a:r>
              <a:rPr lang="es-CL" altLang="es-ES_tradnl" b="1" dirty="0">
                <a:ea typeface="ＭＳ Ｐゴシック" charset="-128"/>
              </a:rPr>
              <a:t>PRETENSIÓN:</a:t>
            </a:r>
          </a:p>
          <a:p>
            <a:pPr algn="just">
              <a:buFont typeface="Arial" charset="0"/>
              <a:buNone/>
            </a:pPr>
            <a:r>
              <a:rPr lang="es-CL" altLang="es-ES_tradnl" dirty="0">
                <a:ea typeface="ＭＳ Ｐゴシック" charset="-128"/>
              </a:rPr>
              <a:t>    La demandante pidió se decretara </a:t>
            </a:r>
            <a:r>
              <a:rPr lang="es-CL" altLang="es-ES_tradnl" b="1" dirty="0">
                <a:ea typeface="ＭＳ Ｐゴシック" charset="-128"/>
              </a:rPr>
              <a:t>la resolución del contrato más indemnización de perjuicios por incumplimiento de las obligaciones del vendedor</a:t>
            </a:r>
            <a:r>
              <a:rPr lang="es-CL" altLang="es-ES_tradnl" dirty="0">
                <a:ea typeface="ＭＳ Ｐゴシック" charset="-128"/>
              </a:rPr>
              <a:t>, pues el bien no cumplía con las especificaciones aptas para la finalidad que motivó su adquisición.</a:t>
            </a:r>
          </a:p>
          <a:p>
            <a:pPr algn="just"/>
            <a:r>
              <a:rPr lang="es-CL" altLang="es-ES_tradnl" b="1" dirty="0">
                <a:ea typeface="ＭＳ Ｐゴシック" charset="-128"/>
              </a:rPr>
              <a:t>Fallo de primera instancia: </a:t>
            </a:r>
          </a:p>
          <a:p>
            <a:pPr algn="just">
              <a:buFont typeface="Arial" charset="0"/>
              <a:buNone/>
            </a:pPr>
            <a:r>
              <a:rPr lang="es-CL" altLang="es-ES_tradnl" dirty="0">
                <a:ea typeface="ＭＳ Ｐゴシック" charset="-128"/>
              </a:rPr>
              <a:t>    Se decretó la resolución del contrato por incumplimiento, lo que fue confirmado en apelación. </a:t>
            </a:r>
          </a:p>
          <a:p>
            <a:pPr algn="just"/>
            <a:endParaRPr lang="es-CL" altLang="es-ES_tradnl" dirty="0">
              <a:ea typeface="ＭＳ Ｐゴシック" charset="-128"/>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4294967295"/>
          </p:nvPr>
        </p:nvSpPr>
        <p:spPr>
          <a:xfrm>
            <a:off x="0" y="1989138"/>
            <a:ext cx="8229600" cy="4137025"/>
          </a:xfrm>
        </p:spPr>
        <p:txBody>
          <a:bodyPr/>
          <a:lstStyle/>
          <a:p>
            <a:r>
              <a:rPr lang="es-CL" altLang="es-ES_tradnl" b="1" dirty="0">
                <a:ea typeface="ＭＳ Ｐゴシック" charset="-128"/>
              </a:rPr>
              <a:t>CASACIÓN</a:t>
            </a:r>
          </a:p>
          <a:p>
            <a:pPr algn="just">
              <a:buFont typeface="Arial" charset="0"/>
              <a:buNone/>
            </a:pPr>
            <a:r>
              <a:rPr lang="es-CL" altLang="es-ES_tradnl" dirty="0">
                <a:ea typeface="ＭＳ Ｐゴシック" charset="-128"/>
              </a:rPr>
              <a:t>  La Corte Suprema consideró que el defecto alegado por el comprador era un </a:t>
            </a:r>
            <a:r>
              <a:rPr lang="es-CL" altLang="es-ES_tradnl" b="1" dirty="0">
                <a:effectLst>
                  <a:outerShdw blurRad="38100" dist="38100" dir="2700000" algn="tl">
                    <a:srgbClr val="C0C0C0"/>
                  </a:outerShdw>
                </a:effectLst>
                <a:ea typeface="ＭＳ Ｐゴシック" charset="-128"/>
              </a:rPr>
              <a:t>vicio redhibitorio </a:t>
            </a:r>
            <a:r>
              <a:rPr lang="es-CL" altLang="es-ES_tradnl" dirty="0">
                <a:ea typeface="ＭＳ Ｐゴシック" charset="-128"/>
              </a:rPr>
              <a:t>dado que el bien no sirvió para el fin pactado por tener una capacidad térmica insuficiente, e </a:t>
            </a:r>
            <a:r>
              <a:rPr lang="es-CL" altLang="es-ES_tradnl" b="1" i="1" dirty="0">
                <a:effectLst>
                  <a:outerShdw blurRad="38100" dist="38100" dir="2700000" algn="tl">
                    <a:srgbClr val="C0C0C0"/>
                  </a:outerShdw>
                </a:effectLst>
                <a:ea typeface="ＭＳ Ｐゴシック" charset="-128"/>
              </a:rPr>
              <a:t>interpretó que la acción que había intentado el demandante era la redhibitoria reconocida en el artículo 934 del Código de Comercio colombiano</a:t>
            </a:r>
            <a:r>
              <a:rPr lang="es-CL" altLang="es-ES_tradnl" b="1" dirty="0">
                <a:ea typeface="ＭＳ Ｐゴシック" charset="-128"/>
              </a:rPr>
              <a:t>.</a:t>
            </a:r>
          </a:p>
          <a:p>
            <a:pPr algn="just">
              <a:buFont typeface="Arial" charset="0"/>
              <a:buNone/>
            </a:pPr>
            <a:r>
              <a:rPr lang="es-CL" altLang="es-ES_tradnl" dirty="0">
                <a:ea typeface="ＭＳ Ｐゴシック" charset="-128"/>
              </a:rPr>
              <a:t>   Dice además, que </a:t>
            </a:r>
            <a:r>
              <a:rPr lang="es-CL" altLang="es-ES_tradnl" b="1" dirty="0">
                <a:ea typeface="ＭＳ Ｐゴシック" charset="-128"/>
              </a:rPr>
              <a:t>son los vicios </a:t>
            </a:r>
            <a:r>
              <a:rPr lang="es-CL" altLang="es-ES" b="1" dirty="0">
                <a:ea typeface="ＭＳ Ｐゴシック" charset="-128"/>
              </a:rPr>
              <a:t>“</a:t>
            </a:r>
            <a:r>
              <a:rPr lang="es-CL" altLang="es-ES_tradnl" b="1" dirty="0">
                <a:ea typeface="ＭＳ Ｐゴシック" charset="-128"/>
              </a:rPr>
              <a:t>de mayor entidad</a:t>
            </a:r>
            <a:r>
              <a:rPr lang="es-CL" altLang="es-ES" b="1" dirty="0">
                <a:ea typeface="ＭＳ Ｐゴシック" charset="-128"/>
              </a:rPr>
              <a:t>”</a:t>
            </a:r>
            <a:r>
              <a:rPr lang="es-CL" altLang="es-ES_tradnl" b="1" dirty="0">
                <a:ea typeface="ＭＳ Ｐゴシック" charset="-128"/>
              </a:rPr>
              <a:t> los que dan origen a tal acción</a:t>
            </a:r>
            <a:r>
              <a:rPr lang="es-CL" altLang="es-ES_tradnl" dirty="0">
                <a:ea typeface="ＭＳ Ｐゴシック" charset="-128"/>
              </a:rPr>
              <a:t>.</a:t>
            </a:r>
          </a:p>
          <a:p>
            <a:pPr>
              <a:buFont typeface="Arial" charset="0"/>
              <a:buNone/>
            </a:pPr>
            <a:endParaRPr lang="es-CL" altLang="es-ES_tradnl" dirty="0">
              <a:ea typeface="ＭＳ Ｐゴシック" charset="-128"/>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1 Título"/>
          <p:cNvSpPr>
            <a:spLocks noGrp="1"/>
          </p:cNvSpPr>
          <p:nvPr>
            <p:ph type="title" idx="4294967295"/>
          </p:nvPr>
        </p:nvSpPr>
        <p:spPr>
          <a:xfrm>
            <a:off x="0" y="0"/>
            <a:ext cx="9144000" cy="1417638"/>
          </a:xfrm>
          <a:solidFill>
            <a:schemeClr val="accent2"/>
          </a:solidFill>
        </p:spPr>
        <p:txBody>
          <a:bodyPr/>
          <a:lstStyle/>
          <a:p>
            <a:pPr algn="ctr"/>
            <a:r>
              <a:rPr lang="es-CL" altLang="es-ES_tradnl" dirty="0">
                <a:ea typeface="ＭＳ Ｐゴシック" charset="-128"/>
              </a:rPr>
              <a:t>C.S.J. 14 de enero de 2005. Caso Harinera del Valle V. Imocon.</a:t>
            </a:r>
          </a:p>
        </p:txBody>
      </p:sp>
      <p:sp>
        <p:nvSpPr>
          <p:cNvPr id="98306" name="2 Marcador de contenido"/>
          <p:cNvSpPr>
            <a:spLocks noGrp="1"/>
          </p:cNvSpPr>
          <p:nvPr>
            <p:ph idx="4294967295"/>
          </p:nvPr>
        </p:nvSpPr>
        <p:spPr>
          <a:xfrm>
            <a:off x="2571750" y="2016125"/>
            <a:ext cx="6572250" cy="3449638"/>
          </a:xfrm>
        </p:spPr>
        <p:txBody>
          <a:bodyPr/>
          <a:lstStyle/>
          <a:p>
            <a:r>
              <a:rPr lang="es-CL" altLang="es-ES_tradnl" b="1">
                <a:ea typeface="ＭＳ Ｐゴシック" charset="-128"/>
              </a:rPr>
              <a:t>HECHOS Y PRETENSIÓN</a:t>
            </a:r>
          </a:p>
          <a:p>
            <a:pPr algn="just">
              <a:buFont typeface="Arial" charset="0"/>
              <a:buNone/>
            </a:pPr>
            <a:r>
              <a:rPr lang="es-CL" altLang="es-ES_tradnl">
                <a:ea typeface="ＭＳ Ｐゴシック" charset="-128"/>
              </a:rPr>
              <a:t>    Se vendió una máquina para empacar bolsas de harina, </a:t>
            </a:r>
            <a:r>
              <a:rPr lang="es-CL" altLang="es-ES_tradnl" b="1">
                <a:ea typeface="ＭＳ Ｐゴシック" charset="-128"/>
              </a:rPr>
              <a:t>el demandante interpuso la acción resolutoria general por incumplimiento del vendedor, </a:t>
            </a:r>
            <a:r>
              <a:rPr lang="es-CL" altLang="es-ES_tradnl">
                <a:ea typeface="ＭＳ Ｐゴシック" charset="-128"/>
              </a:rPr>
              <a:t>consagrada en el artículo 870 del Código de Comercio. Señaló que la máquina presentaba desperfectos en algunas piezas por lo que no empacaba el número de bolsas estimado en el tiempo y con el peso acordado. </a:t>
            </a:r>
          </a:p>
          <a:p>
            <a:endParaRPr lang="es-CL" altLang="es-ES_tradnl">
              <a:ea typeface="ＭＳ Ｐゴシック" charset="-128"/>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1 Título"/>
          <p:cNvSpPr>
            <a:spLocks noGrp="1"/>
          </p:cNvSpPr>
          <p:nvPr>
            <p:ph type="title" idx="4294967295"/>
          </p:nvPr>
        </p:nvSpPr>
        <p:spPr>
          <a:xfrm>
            <a:off x="0" y="0"/>
            <a:ext cx="9144000" cy="1417638"/>
          </a:xfrm>
          <a:solidFill>
            <a:schemeClr val="accent2"/>
          </a:solidFill>
        </p:spPr>
        <p:txBody>
          <a:bodyPr/>
          <a:lstStyle/>
          <a:p>
            <a:pPr algn="ctr"/>
            <a:r>
              <a:rPr lang="es-CL" altLang="es-ES_tradnl" dirty="0">
                <a:ea typeface="ＭＳ Ｐゴシック" charset="-128"/>
              </a:rPr>
              <a:t>C.S.J. 14 de enero de 2005. Caso Harinera del Valle V. Imocon.</a:t>
            </a:r>
          </a:p>
        </p:txBody>
      </p:sp>
      <p:sp>
        <p:nvSpPr>
          <p:cNvPr id="99330" name="2 Marcador de contenido"/>
          <p:cNvSpPr>
            <a:spLocks noGrp="1"/>
          </p:cNvSpPr>
          <p:nvPr>
            <p:ph idx="4294967295"/>
          </p:nvPr>
        </p:nvSpPr>
        <p:spPr>
          <a:xfrm>
            <a:off x="2571750" y="2016125"/>
            <a:ext cx="6572250" cy="3449638"/>
          </a:xfrm>
        </p:spPr>
        <p:txBody>
          <a:bodyPr/>
          <a:lstStyle/>
          <a:p>
            <a:r>
              <a:rPr lang="es-CL" altLang="es-ES_tradnl" b="1">
                <a:ea typeface="ＭＳ Ｐゴシック" charset="-128"/>
              </a:rPr>
              <a:t>FALLO DE PRIMERA INSTANCIA</a:t>
            </a:r>
          </a:p>
          <a:p>
            <a:pPr>
              <a:buFont typeface="Arial" charset="0"/>
              <a:buNone/>
            </a:pPr>
            <a:endParaRPr lang="es-CL" altLang="es-ES_tradnl">
              <a:ea typeface="ＭＳ Ｐゴシック" charset="-128"/>
            </a:endParaRPr>
          </a:p>
          <a:p>
            <a:pPr algn="just">
              <a:buFont typeface="Arial" charset="0"/>
              <a:buNone/>
            </a:pPr>
            <a:r>
              <a:rPr lang="es-CL" altLang="es-ES_tradnl">
                <a:ea typeface="ＭＳ Ｐゴシック" charset="-128"/>
              </a:rPr>
              <a:t>    El fallo de primera instancia, confirmado en apelación, acogió la excepción de falta de fundamentos sustantivos de la acción propuesta por considerar que se trataba de una acción redhibitoria que estaba prescrita.</a:t>
            </a:r>
          </a:p>
          <a:p>
            <a:endParaRPr lang="es-CL" altLang="es-ES_tradnl">
              <a:ea typeface="ＭＳ Ｐゴシック" charset="-128"/>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1 Título"/>
          <p:cNvSpPr>
            <a:spLocks noGrp="1"/>
          </p:cNvSpPr>
          <p:nvPr>
            <p:ph type="title" idx="4294967295"/>
          </p:nvPr>
        </p:nvSpPr>
        <p:spPr>
          <a:xfrm>
            <a:off x="0" y="0"/>
            <a:ext cx="9144000" cy="1417638"/>
          </a:xfrm>
          <a:solidFill>
            <a:schemeClr val="accent2"/>
          </a:solidFill>
        </p:spPr>
        <p:txBody>
          <a:bodyPr/>
          <a:lstStyle/>
          <a:p>
            <a:pPr algn="ctr"/>
            <a:r>
              <a:rPr lang="es-CL" altLang="es-ES_tradnl" dirty="0">
                <a:ea typeface="ＭＳ Ｐゴシック" charset="-128"/>
              </a:rPr>
              <a:t>C.S.J. 14 de enero de 2005. Caso Harinera del Valle V. Imocon.</a:t>
            </a:r>
          </a:p>
        </p:txBody>
      </p:sp>
      <p:sp>
        <p:nvSpPr>
          <p:cNvPr id="100354" name="2 Marcador de contenido"/>
          <p:cNvSpPr>
            <a:spLocks noGrp="1"/>
          </p:cNvSpPr>
          <p:nvPr>
            <p:ph idx="4294967295"/>
          </p:nvPr>
        </p:nvSpPr>
        <p:spPr>
          <a:xfrm>
            <a:off x="2571750" y="2016125"/>
            <a:ext cx="6572250" cy="3449638"/>
          </a:xfrm>
        </p:spPr>
        <p:txBody>
          <a:bodyPr>
            <a:normAutofit fontScale="70000" lnSpcReduction="20000"/>
          </a:bodyPr>
          <a:lstStyle/>
          <a:p>
            <a:pPr algn="just">
              <a:buFont typeface="Arial" charset="0"/>
              <a:buNone/>
            </a:pPr>
            <a:r>
              <a:rPr lang="es-CL" altLang="es-ES_tradnl">
                <a:ea typeface="ＭＳ Ｐゴシック" charset="-128"/>
              </a:rPr>
              <a:t>   </a:t>
            </a:r>
            <a:r>
              <a:rPr lang="es-CL" altLang="es-ES_tradnl" sz="3600" b="1">
                <a:ea typeface="ＭＳ Ｐゴシック" charset="-128"/>
              </a:rPr>
              <a:t>Consideró que efectivamente se trataba de un supuesto de vicio redhibitorio, por tratarse de defectos que afectaban el uso determinado por los contratantes, conforme con el artículo 934 del Código de Comercio que para el caso había prescrito</a:t>
            </a:r>
            <a:r>
              <a:rPr lang="es-CL" altLang="es-ES_tradnl" sz="3600">
                <a:ea typeface="ＭＳ Ｐゴシック" charset="-128"/>
              </a:rPr>
              <a:t>. </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1 Título"/>
          <p:cNvSpPr>
            <a:spLocks noGrp="1"/>
          </p:cNvSpPr>
          <p:nvPr>
            <p:ph type="title" idx="4294967295"/>
          </p:nvPr>
        </p:nvSpPr>
        <p:spPr>
          <a:xfrm>
            <a:off x="0" y="0"/>
            <a:ext cx="9144000" cy="1417638"/>
          </a:xfrm>
          <a:solidFill>
            <a:schemeClr val="accent2"/>
          </a:solidFill>
        </p:spPr>
        <p:txBody>
          <a:bodyPr/>
          <a:lstStyle/>
          <a:p>
            <a:pPr algn="ctr"/>
            <a:r>
              <a:rPr lang="es-CL" altLang="es-ES_tradnl" dirty="0">
                <a:ea typeface="ＭＳ Ｐゴシック" charset="-128"/>
              </a:rPr>
              <a:t>C.S.J. 14 de enero de 2005. Caso Harinera del Valle V. Imocon.</a:t>
            </a:r>
          </a:p>
        </p:txBody>
      </p:sp>
      <p:sp>
        <p:nvSpPr>
          <p:cNvPr id="49155" name="2 Marcador de contenido"/>
          <p:cNvSpPr>
            <a:spLocks noGrp="1"/>
          </p:cNvSpPr>
          <p:nvPr>
            <p:ph idx="4294967295"/>
          </p:nvPr>
        </p:nvSpPr>
        <p:spPr>
          <a:xfrm>
            <a:off x="0" y="2781300"/>
            <a:ext cx="8229600" cy="2879725"/>
          </a:xfrm>
        </p:spPr>
        <p:txBody>
          <a:bodyPr/>
          <a:lstStyle/>
          <a:p>
            <a:pPr algn="just"/>
            <a:r>
              <a:rPr lang="es-CL" altLang="es-ES_tradnl" dirty="0">
                <a:ea typeface="ＭＳ Ｐゴシック" charset="-128"/>
              </a:rPr>
              <a:t> </a:t>
            </a:r>
            <a:r>
              <a:rPr lang="es-CL" altLang="es-ES" dirty="0">
                <a:ea typeface="ＭＳ Ｐゴシック" charset="-128"/>
              </a:rPr>
              <a:t>“</a:t>
            </a:r>
            <a:r>
              <a:rPr lang="es-CL" altLang="es-ES_tradnl" dirty="0">
                <a:ea typeface="ＭＳ Ｐゴシック" charset="-128"/>
              </a:rPr>
              <a:t>Cuando se trata del incumplimiento de contrato de compraventa comercial, en que se discute la calidad del objeto o su aptitud para procurar el uso determinado por los contratantes, en línea de principio, </a:t>
            </a:r>
            <a:r>
              <a:rPr lang="es-CL" altLang="es-ES_tradnl" b="1" i="1" dirty="0">
                <a:effectLst>
                  <a:outerShdw blurRad="38100" dist="38100" dir="2700000" algn="tl">
                    <a:srgbClr val="C0C0C0"/>
                  </a:outerShdw>
                </a:effectLst>
                <a:ea typeface="ＭＳ Ｐゴシック" charset="-128"/>
              </a:rPr>
              <a:t>la acción no puede enderezarse por la vía resolutoria general, sino por la especial prevista en el artículo 934 o 937 de la regulación mercantil, que como se sabe tiene una prescripción de  seis meses</a:t>
            </a:r>
            <a:r>
              <a:rPr lang="es-CL" altLang="es-ES_tradnl" dirty="0">
                <a:ea typeface="ＭＳ Ｐゴシック" charset="-128"/>
              </a:rPr>
              <a:t> (artículo 938 del C.Co)</a:t>
            </a:r>
            <a:r>
              <a:rPr lang="es-CL" altLang="es-ES" dirty="0">
                <a:ea typeface="ＭＳ Ｐゴシック" charset="-128"/>
              </a:rPr>
              <a:t>”</a:t>
            </a:r>
            <a:r>
              <a:rPr lang="es-CL" altLang="es-ES_tradnl" dirty="0">
                <a:ea typeface="ＭＳ Ｐゴシック" charset="-128"/>
              </a:rPr>
              <a:t>.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0" y="0"/>
            <a:ext cx="9144000" cy="1000125"/>
          </a:xfrm>
          <a:solidFill>
            <a:schemeClr val="tx2">
              <a:lumMod val="40000"/>
              <a:lumOff val="60000"/>
            </a:schemeClr>
          </a:solidFill>
        </p:spPr>
        <p:txBody>
          <a:bodyPr/>
          <a:lstStyle/>
          <a:p>
            <a:pPr algn="ctr"/>
            <a:br>
              <a:rPr lang="es-CL" altLang="es-ES_tradnl" b="1" dirty="0">
                <a:ea typeface="ＭＳ Ｐゴシック" charset="-128"/>
              </a:rPr>
            </a:br>
            <a:r>
              <a:rPr lang="es-CL" altLang="es-ES_tradnl" b="1" dirty="0">
                <a:ea typeface="ＭＳ Ｐゴシック" charset="-128"/>
              </a:rPr>
              <a:t>COMPARACIÓN ENTRE LOS FALLOS</a:t>
            </a:r>
          </a:p>
        </p:txBody>
      </p:sp>
      <p:sp>
        <p:nvSpPr>
          <p:cNvPr id="102402" name="2 Marcador de texto"/>
          <p:cNvSpPr>
            <a:spLocks noGrp="1"/>
          </p:cNvSpPr>
          <p:nvPr>
            <p:ph type="body" idx="4294967295"/>
          </p:nvPr>
        </p:nvSpPr>
        <p:spPr>
          <a:xfrm>
            <a:off x="0" y="1000125"/>
            <a:ext cx="4643438" cy="571500"/>
          </a:xfrm>
          <a:solidFill>
            <a:srgbClr val="FFC000"/>
          </a:solidFill>
          <a:ln w="6350">
            <a:solidFill>
              <a:schemeClr val="tx1"/>
            </a:solidFill>
            <a:miter lim="800000"/>
            <a:headEnd/>
            <a:tailEnd/>
          </a:ln>
        </p:spPr>
        <p:txBody>
          <a:bodyPr>
            <a:normAutofit/>
          </a:bodyPr>
          <a:lstStyle/>
          <a:p>
            <a:r>
              <a:rPr lang="es-CL" altLang="es-ES_tradnl" dirty="0">
                <a:ea typeface="ＭＳ Ｐゴシック" charset="-128"/>
              </a:rPr>
              <a:t>Caso Panificadora </a:t>
            </a:r>
            <a:r>
              <a:rPr lang="es-CL" altLang="es-ES" dirty="0">
                <a:ea typeface="ＭＳ Ｐゴシック" charset="-128"/>
              </a:rPr>
              <a:t>“</a:t>
            </a:r>
            <a:r>
              <a:rPr lang="es-CL" altLang="es-ES_tradnl" dirty="0">
                <a:ea typeface="ＭＳ Ｐゴシック" charset="-128"/>
              </a:rPr>
              <a:t>El Arbolito</a:t>
            </a:r>
            <a:r>
              <a:rPr lang="es-CL" altLang="es-ES" dirty="0">
                <a:ea typeface="ＭＳ Ｐゴシック" charset="-128"/>
              </a:rPr>
              <a:t>”</a:t>
            </a:r>
            <a:endParaRPr lang="es-CL" altLang="es-ES_tradnl" dirty="0">
              <a:ea typeface="ＭＳ Ｐゴシック" charset="-128"/>
            </a:endParaRPr>
          </a:p>
        </p:txBody>
      </p:sp>
      <p:sp>
        <p:nvSpPr>
          <p:cNvPr id="102403" name="3 Marcador de contenido"/>
          <p:cNvSpPr>
            <a:spLocks noGrp="1"/>
          </p:cNvSpPr>
          <p:nvPr>
            <p:ph sz="half" idx="4294967295"/>
          </p:nvPr>
        </p:nvSpPr>
        <p:spPr>
          <a:xfrm>
            <a:off x="0" y="2000250"/>
            <a:ext cx="4572000" cy="4857750"/>
          </a:xfrm>
          <a:ln w="6350">
            <a:solidFill>
              <a:schemeClr val="tx1"/>
            </a:solidFill>
            <a:miter lim="800000"/>
            <a:headEnd/>
            <a:tailEnd/>
          </a:ln>
        </p:spPr>
        <p:txBody>
          <a:bodyPr>
            <a:normAutofit fontScale="92500"/>
          </a:bodyPr>
          <a:lstStyle/>
          <a:p>
            <a:pPr algn="just"/>
            <a:r>
              <a:rPr lang="es-CL" altLang="es-ES_tradnl" sz="2800" b="1" dirty="0">
                <a:ea typeface="ＭＳ Ｐゴシック" charset="-128"/>
              </a:rPr>
              <a:t>Hecho discutido: </a:t>
            </a:r>
          </a:p>
          <a:p>
            <a:pPr algn="just"/>
            <a:r>
              <a:rPr lang="es-CL" altLang="es-ES_tradnl" sz="2800" dirty="0">
                <a:ea typeface="ＭＳ Ｐゴシック" charset="-128"/>
              </a:rPr>
              <a:t>La máquina presentaba defectos de forma que no se obtenía el fin previsto. </a:t>
            </a:r>
          </a:p>
          <a:p>
            <a:pPr algn="just">
              <a:buFont typeface="Arial" charset="0"/>
              <a:buNone/>
            </a:pPr>
            <a:endParaRPr lang="es-CL" altLang="es-ES_tradnl" sz="2800" dirty="0">
              <a:ea typeface="ＭＳ Ｐゴシック" charset="-128"/>
            </a:endParaRPr>
          </a:p>
          <a:p>
            <a:pPr algn="just"/>
            <a:r>
              <a:rPr lang="es-CL" altLang="es-ES_tradnl" sz="2800" b="1" dirty="0">
                <a:ea typeface="ＭＳ Ｐゴシック" charset="-128"/>
              </a:rPr>
              <a:t>Pretensión</a:t>
            </a:r>
            <a:r>
              <a:rPr lang="es-CL" altLang="es-ES_tradnl" sz="2800" dirty="0">
                <a:ea typeface="ＭＳ Ｐゴシック" charset="-128"/>
              </a:rPr>
              <a:t>: </a:t>
            </a:r>
          </a:p>
          <a:p>
            <a:r>
              <a:rPr lang="es-CL" altLang="es-ES_tradnl" sz="2800" dirty="0">
                <a:ea typeface="ＭＳ Ｐゴシック" charset="-128"/>
              </a:rPr>
              <a:t>El demandante pidió resolución por incumplimiento más indemnización</a:t>
            </a:r>
          </a:p>
        </p:txBody>
      </p:sp>
      <p:sp>
        <p:nvSpPr>
          <p:cNvPr id="102404" name="4 Marcador de texto"/>
          <p:cNvSpPr>
            <a:spLocks noGrp="1"/>
          </p:cNvSpPr>
          <p:nvPr>
            <p:ph type="body" sz="quarter" idx="4294967295"/>
          </p:nvPr>
        </p:nvSpPr>
        <p:spPr>
          <a:xfrm>
            <a:off x="4572000" y="1000125"/>
            <a:ext cx="4572000" cy="571500"/>
          </a:xfrm>
          <a:solidFill>
            <a:srgbClr val="FFC000"/>
          </a:solidFill>
          <a:ln w="6350">
            <a:solidFill>
              <a:schemeClr val="tx1"/>
            </a:solidFill>
            <a:miter lim="800000"/>
            <a:headEnd/>
            <a:tailEnd/>
          </a:ln>
        </p:spPr>
        <p:txBody>
          <a:bodyPr>
            <a:normAutofit/>
          </a:bodyPr>
          <a:lstStyle/>
          <a:p>
            <a:r>
              <a:rPr lang="es-CL" altLang="es-ES_tradnl" dirty="0">
                <a:ea typeface="ＭＳ Ｐゴシック" charset="-128"/>
              </a:rPr>
              <a:t>Caso </a:t>
            </a:r>
            <a:r>
              <a:rPr lang="es-CL" altLang="es-ES" dirty="0">
                <a:ea typeface="ＭＳ Ｐゴシック" charset="-128"/>
              </a:rPr>
              <a:t>“</a:t>
            </a:r>
            <a:r>
              <a:rPr lang="es-CL" altLang="es-ES_tradnl" dirty="0">
                <a:ea typeface="ＭＳ Ｐゴシック" charset="-128"/>
              </a:rPr>
              <a:t>Harinera del Valle</a:t>
            </a:r>
            <a:r>
              <a:rPr lang="es-CL" altLang="es-ES" dirty="0">
                <a:ea typeface="ＭＳ Ｐゴシック" charset="-128"/>
              </a:rPr>
              <a:t>”</a:t>
            </a:r>
            <a:endParaRPr lang="es-CL" altLang="es-ES_tradnl" dirty="0">
              <a:ea typeface="ＭＳ Ｐゴシック" charset="-128"/>
            </a:endParaRPr>
          </a:p>
        </p:txBody>
      </p:sp>
      <p:sp>
        <p:nvSpPr>
          <p:cNvPr id="102405" name="5 Marcador de contenido"/>
          <p:cNvSpPr>
            <a:spLocks noGrp="1"/>
          </p:cNvSpPr>
          <p:nvPr>
            <p:ph sz="quarter" idx="4294967295"/>
          </p:nvPr>
        </p:nvSpPr>
        <p:spPr>
          <a:xfrm>
            <a:off x="4572000" y="2000250"/>
            <a:ext cx="4572000" cy="4381500"/>
          </a:xfrm>
          <a:ln w="6350">
            <a:solidFill>
              <a:schemeClr val="tx1"/>
            </a:solidFill>
            <a:miter lim="800000"/>
            <a:headEnd/>
            <a:tailEnd/>
          </a:ln>
        </p:spPr>
        <p:txBody>
          <a:bodyPr>
            <a:normAutofit fontScale="85000" lnSpcReduction="10000"/>
          </a:bodyPr>
          <a:lstStyle/>
          <a:p>
            <a:pPr algn="just"/>
            <a:r>
              <a:rPr lang="es-CL" altLang="es-ES_tradnl" sz="2800" b="1" dirty="0">
                <a:ea typeface="ＭＳ Ｐゴシック" charset="-128"/>
              </a:rPr>
              <a:t>Hecho discutido: </a:t>
            </a:r>
          </a:p>
          <a:p>
            <a:pPr algn="just">
              <a:buFont typeface="Arial" charset="0"/>
              <a:buNone/>
            </a:pPr>
            <a:r>
              <a:rPr lang="es-CL" altLang="es-ES_tradnl" sz="2800" b="1" dirty="0">
                <a:ea typeface="ＭＳ Ｐゴシック" charset="-128"/>
              </a:rPr>
              <a:t>    </a:t>
            </a:r>
            <a:r>
              <a:rPr lang="es-CL" altLang="es-ES_tradnl" sz="2800" dirty="0">
                <a:ea typeface="ＭＳ Ｐゴシック" charset="-128"/>
              </a:rPr>
              <a:t>La máquina presentaba defectos de forma que no se obtenía el fin previsto.</a:t>
            </a:r>
          </a:p>
          <a:p>
            <a:pPr algn="just">
              <a:buFont typeface="Arial" charset="0"/>
              <a:buNone/>
            </a:pPr>
            <a:endParaRPr lang="es-CL" altLang="es-ES_tradnl" sz="2800" dirty="0">
              <a:ea typeface="ＭＳ Ｐゴシック" charset="-128"/>
            </a:endParaRPr>
          </a:p>
          <a:p>
            <a:pPr algn="just"/>
            <a:r>
              <a:rPr lang="es-CL" altLang="es-ES_tradnl" sz="2800" b="1" dirty="0">
                <a:ea typeface="ＭＳ Ｐゴシック" charset="-128"/>
              </a:rPr>
              <a:t>Pretensión: </a:t>
            </a:r>
          </a:p>
          <a:p>
            <a:r>
              <a:rPr lang="es-CL" altLang="es-ES_tradnl" sz="2800" dirty="0">
                <a:ea typeface="ＭＳ Ｐゴシック" charset="-128"/>
              </a:rPr>
              <a:t>El demandante pidió resolución  por incumplimiento más indemnización. </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idx="4294967295"/>
          </p:nvPr>
        </p:nvSpPr>
        <p:spPr>
          <a:xfrm>
            <a:off x="0" y="0"/>
            <a:ext cx="9144000" cy="857250"/>
          </a:xfrm>
          <a:solidFill>
            <a:schemeClr val="tx2">
              <a:lumMod val="40000"/>
              <a:lumOff val="60000"/>
            </a:schemeClr>
          </a:solidFill>
        </p:spPr>
        <p:txBody>
          <a:bodyPr/>
          <a:lstStyle/>
          <a:p>
            <a:pPr algn="ctr"/>
            <a:r>
              <a:rPr lang="es-CL" altLang="es-ES_tradnl" dirty="0">
                <a:ea typeface="ＭＳ Ｐゴシック" charset="-128"/>
              </a:rPr>
              <a:t>COMPARACIÓN ENTRE LOS FALLOS</a:t>
            </a:r>
          </a:p>
        </p:txBody>
      </p:sp>
      <p:sp>
        <p:nvSpPr>
          <p:cNvPr id="103426" name="2 Marcador de texto"/>
          <p:cNvSpPr>
            <a:spLocks noGrp="1"/>
          </p:cNvSpPr>
          <p:nvPr>
            <p:ph type="body" idx="4294967295"/>
          </p:nvPr>
        </p:nvSpPr>
        <p:spPr>
          <a:xfrm>
            <a:off x="0" y="857250"/>
            <a:ext cx="4543425" cy="642938"/>
          </a:xfrm>
          <a:solidFill>
            <a:srgbClr val="FFC000"/>
          </a:solidFill>
          <a:ln w="6350">
            <a:solidFill>
              <a:schemeClr val="tx1"/>
            </a:solidFill>
            <a:miter lim="800000"/>
            <a:headEnd/>
            <a:tailEnd/>
          </a:ln>
        </p:spPr>
        <p:txBody>
          <a:bodyPr>
            <a:normAutofit/>
          </a:bodyPr>
          <a:lstStyle/>
          <a:p>
            <a:r>
              <a:rPr lang="es-CL" altLang="es-ES_tradnl">
                <a:ea typeface="ＭＳ Ｐゴシック" charset="-128"/>
              </a:rPr>
              <a:t>Caso Panificadora </a:t>
            </a:r>
            <a:r>
              <a:rPr lang="es-CL" altLang="es-ES">
                <a:ea typeface="ＭＳ Ｐゴシック" charset="-128"/>
              </a:rPr>
              <a:t>“</a:t>
            </a:r>
            <a:r>
              <a:rPr lang="es-CL" altLang="es-ES_tradnl">
                <a:ea typeface="ＭＳ Ｐゴシック" charset="-128"/>
              </a:rPr>
              <a:t>El Arbolito</a:t>
            </a:r>
            <a:r>
              <a:rPr lang="es-CL" altLang="es-ES">
                <a:ea typeface="ＭＳ Ｐゴシック" charset="-128"/>
              </a:rPr>
              <a:t>”</a:t>
            </a:r>
            <a:endParaRPr lang="es-CL" altLang="es-ES_tradnl">
              <a:ea typeface="ＭＳ Ｐゴシック" charset="-128"/>
            </a:endParaRPr>
          </a:p>
        </p:txBody>
      </p:sp>
      <p:sp>
        <p:nvSpPr>
          <p:cNvPr id="103427" name="3 Marcador de contenido"/>
          <p:cNvSpPr>
            <a:spLocks noGrp="1"/>
          </p:cNvSpPr>
          <p:nvPr>
            <p:ph sz="half" idx="4294967295"/>
          </p:nvPr>
        </p:nvSpPr>
        <p:spPr>
          <a:xfrm>
            <a:off x="0" y="1500188"/>
            <a:ext cx="4572000" cy="5357812"/>
          </a:xfrm>
          <a:ln w="6350">
            <a:solidFill>
              <a:schemeClr val="tx1"/>
            </a:solidFill>
            <a:miter lim="800000"/>
            <a:headEnd/>
            <a:tailEnd/>
          </a:ln>
        </p:spPr>
        <p:txBody>
          <a:bodyPr/>
          <a:lstStyle/>
          <a:p>
            <a:r>
              <a:rPr lang="es-CL" altLang="es-ES_tradnl" b="1" dirty="0">
                <a:ea typeface="ＭＳ Ｐゴシック" charset="-128"/>
              </a:rPr>
              <a:t>Decisión de la CORTE: </a:t>
            </a:r>
          </a:p>
          <a:p>
            <a:r>
              <a:rPr lang="es-CL" altLang="es-ES_tradnl" b="1" dirty="0">
                <a:ea typeface="ＭＳ Ｐゴシック" charset="-128"/>
              </a:rPr>
              <a:t>A) Sobre el vicio:</a:t>
            </a:r>
          </a:p>
          <a:p>
            <a:pPr>
              <a:buFont typeface="Arial" charset="0"/>
              <a:buNone/>
            </a:pPr>
            <a:r>
              <a:rPr lang="es-CL" altLang="es-ES_tradnl" dirty="0">
                <a:ea typeface="ＭＳ Ｐゴシック" charset="-128"/>
              </a:rPr>
              <a:t>     Es el vicio de </a:t>
            </a:r>
            <a:r>
              <a:rPr lang="es-CL" altLang="es-ES" b="1" dirty="0">
                <a:ea typeface="ＭＳ Ｐゴシック" charset="-128"/>
              </a:rPr>
              <a:t>“</a:t>
            </a:r>
            <a:r>
              <a:rPr lang="es-CL" altLang="es-ES_tradnl" b="1" dirty="0">
                <a:ea typeface="ＭＳ Ｐゴシック" charset="-128"/>
              </a:rPr>
              <a:t>mayor entidad</a:t>
            </a:r>
            <a:r>
              <a:rPr lang="es-CL" altLang="es-ES" b="1" dirty="0">
                <a:ea typeface="ＭＳ Ｐゴシック" charset="-128"/>
              </a:rPr>
              <a:t>”</a:t>
            </a:r>
            <a:r>
              <a:rPr lang="es-CL" altLang="ja-JP" dirty="0">
                <a:ea typeface="ＭＳ Ｐゴシック" charset="-128"/>
              </a:rPr>
              <a:t> el que da origen a la acción redhibitoria.</a:t>
            </a:r>
          </a:p>
          <a:p>
            <a:endParaRPr lang="es-CL" altLang="es-ES_tradnl" b="1" dirty="0">
              <a:ea typeface="ＭＳ Ｐゴシック" charset="-128"/>
            </a:endParaRPr>
          </a:p>
          <a:p>
            <a:endParaRPr lang="es-CL" altLang="es-ES_tradnl" b="1" dirty="0">
              <a:ea typeface="ＭＳ Ｐゴシック" charset="-128"/>
            </a:endParaRPr>
          </a:p>
          <a:p>
            <a:r>
              <a:rPr lang="es-CL" altLang="es-ES_tradnl" b="1" dirty="0">
                <a:ea typeface="ＭＳ Ｐゴシック" charset="-128"/>
              </a:rPr>
              <a:t>B) Sobre la acción:</a:t>
            </a:r>
          </a:p>
          <a:p>
            <a:pPr>
              <a:buFont typeface="Arial" charset="0"/>
              <a:buNone/>
            </a:pPr>
            <a:r>
              <a:rPr lang="es-CL" altLang="es-ES_tradnl" dirty="0">
                <a:ea typeface="ＭＳ Ｐゴシック" charset="-128"/>
              </a:rPr>
              <a:t>    Interpreta que el demandante está interponiendo la acción redhibitoria. </a:t>
            </a:r>
          </a:p>
          <a:p>
            <a:pPr>
              <a:buFont typeface="Arial" charset="0"/>
              <a:buNone/>
            </a:pPr>
            <a:endParaRPr lang="es-CL" altLang="es-ES_tradnl" dirty="0">
              <a:ea typeface="ＭＳ Ｐゴシック" charset="-128"/>
            </a:endParaRPr>
          </a:p>
          <a:p>
            <a:pPr>
              <a:buFont typeface="Arial" charset="0"/>
              <a:buNone/>
            </a:pPr>
            <a:endParaRPr lang="es-CL" altLang="es-ES_tradnl" dirty="0">
              <a:ea typeface="ＭＳ Ｐゴシック" charset="-128"/>
            </a:endParaRPr>
          </a:p>
          <a:p>
            <a:pPr>
              <a:buFont typeface="Arial" charset="0"/>
              <a:buNone/>
            </a:pPr>
            <a:endParaRPr lang="es-CL" altLang="es-ES_tradnl" dirty="0">
              <a:ea typeface="ＭＳ Ｐゴシック" charset="-128"/>
            </a:endParaRPr>
          </a:p>
        </p:txBody>
      </p:sp>
      <p:sp>
        <p:nvSpPr>
          <p:cNvPr id="103428" name="4 Marcador de texto"/>
          <p:cNvSpPr>
            <a:spLocks noGrp="1"/>
          </p:cNvSpPr>
          <p:nvPr>
            <p:ph type="body" sz="quarter" idx="4294967295"/>
          </p:nvPr>
        </p:nvSpPr>
        <p:spPr>
          <a:xfrm>
            <a:off x="4572000" y="857250"/>
            <a:ext cx="4572000" cy="642938"/>
          </a:xfrm>
          <a:solidFill>
            <a:srgbClr val="FFC000"/>
          </a:solidFill>
          <a:ln w="6350">
            <a:solidFill>
              <a:schemeClr val="tx1"/>
            </a:solidFill>
            <a:miter lim="800000"/>
            <a:headEnd/>
            <a:tailEnd/>
          </a:ln>
        </p:spPr>
        <p:txBody>
          <a:bodyPr>
            <a:normAutofit/>
          </a:bodyPr>
          <a:lstStyle/>
          <a:p>
            <a:r>
              <a:rPr lang="es-CL" altLang="es-ES_tradnl">
                <a:ea typeface="ＭＳ Ｐゴシック" charset="-128"/>
              </a:rPr>
              <a:t>Caso </a:t>
            </a:r>
            <a:r>
              <a:rPr lang="es-CL" altLang="es-ES">
                <a:ea typeface="ＭＳ Ｐゴシック" charset="-128"/>
              </a:rPr>
              <a:t>“</a:t>
            </a:r>
            <a:r>
              <a:rPr lang="es-CL" altLang="es-ES_tradnl">
                <a:ea typeface="ＭＳ Ｐゴシック" charset="-128"/>
              </a:rPr>
              <a:t>Harinera del Valle</a:t>
            </a:r>
            <a:r>
              <a:rPr lang="es-CL" altLang="es-ES">
                <a:ea typeface="ＭＳ Ｐゴシック" charset="-128"/>
              </a:rPr>
              <a:t>”</a:t>
            </a:r>
            <a:endParaRPr lang="es-CL" altLang="es-ES_tradnl">
              <a:ea typeface="ＭＳ Ｐゴシック" charset="-128"/>
            </a:endParaRPr>
          </a:p>
        </p:txBody>
      </p:sp>
      <p:sp>
        <p:nvSpPr>
          <p:cNvPr id="103429" name="5 Marcador de contenido"/>
          <p:cNvSpPr>
            <a:spLocks noGrp="1"/>
          </p:cNvSpPr>
          <p:nvPr>
            <p:ph sz="quarter" idx="4294967295"/>
          </p:nvPr>
        </p:nvSpPr>
        <p:spPr>
          <a:xfrm>
            <a:off x="4643438" y="1500188"/>
            <a:ext cx="4500562" cy="5357812"/>
          </a:xfrm>
          <a:ln w="6350">
            <a:solidFill>
              <a:schemeClr val="tx1"/>
            </a:solidFill>
            <a:miter lim="800000"/>
            <a:headEnd/>
            <a:tailEnd/>
          </a:ln>
        </p:spPr>
        <p:txBody>
          <a:bodyPr/>
          <a:lstStyle/>
          <a:p>
            <a:r>
              <a:rPr lang="es-CL" altLang="es-ES_tradnl" b="1" dirty="0">
                <a:ea typeface="ＭＳ Ｐゴシック" charset="-128"/>
              </a:rPr>
              <a:t>Decisión de la CORTE:</a:t>
            </a:r>
          </a:p>
          <a:p>
            <a:r>
              <a:rPr lang="es-CL" altLang="es-ES_tradnl" b="1" dirty="0">
                <a:ea typeface="ＭＳ Ｐゴシック" charset="-128"/>
              </a:rPr>
              <a:t>A) Sobre el vicio:</a:t>
            </a:r>
          </a:p>
          <a:p>
            <a:pPr>
              <a:buFont typeface="Arial" charset="0"/>
              <a:buNone/>
            </a:pPr>
            <a:r>
              <a:rPr lang="es-CL" altLang="es-ES_tradnl" dirty="0">
                <a:ea typeface="ＭＳ Ｐゴシック" charset="-128"/>
              </a:rPr>
              <a:t>     Hay una </a:t>
            </a:r>
            <a:r>
              <a:rPr lang="es-CL" altLang="es-ES" b="1" dirty="0">
                <a:ea typeface="ＭＳ Ｐゴシック" charset="-128"/>
              </a:rPr>
              <a:t>“</a:t>
            </a:r>
            <a:r>
              <a:rPr lang="es-CL" altLang="es-ES_tradnl" b="1" dirty="0">
                <a:ea typeface="ＭＳ Ｐゴシック" charset="-128"/>
              </a:rPr>
              <a:t>escala de desperfectos</a:t>
            </a:r>
            <a:r>
              <a:rPr lang="es-CL" altLang="es-ES" b="1" dirty="0">
                <a:ea typeface="ＭＳ Ｐゴシック" charset="-128"/>
              </a:rPr>
              <a:t>”</a:t>
            </a:r>
            <a:r>
              <a:rPr lang="es-CL" altLang="es-ES_tradnl" b="1" dirty="0">
                <a:ea typeface="ＭＳ Ｐゴシック" charset="-128"/>
              </a:rPr>
              <a:t>. </a:t>
            </a:r>
            <a:r>
              <a:rPr lang="es-CL" altLang="es-ES_tradnl" b="1" i="1" dirty="0">
                <a:ea typeface="ＭＳ Ｐゴシック" charset="-128"/>
              </a:rPr>
              <a:t>Los que la inutilizan: acción resolutoria. Los que disminuyen o dificultan el uso: redhibitoria</a:t>
            </a:r>
            <a:r>
              <a:rPr lang="es-CL" altLang="es-ES_tradnl" dirty="0">
                <a:ea typeface="ＭＳ Ｐゴシック" charset="-128"/>
              </a:rPr>
              <a:t>.</a:t>
            </a:r>
          </a:p>
          <a:p>
            <a:r>
              <a:rPr lang="es-CL" altLang="es-ES_tradnl" b="1" dirty="0">
                <a:ea typeface="ＭＳ Ｐゴシック" charset="-128"/>
              </a:rPr>
              <a:t>B) Sobre la acción:</a:t>
            </a:r>
          </a:p>
          <a:p>
            <a:pPr>
              <a:buFont typeface="Arial" charset="0"/>
              <a:buNone/>
            </a:pPr>
            <a:r>
              <a:rPr lang="es-CL" altLang="es-ES_tradnl" dirty="0">
                <a:ea typeface="ＭＳ Ｐゴシック" charset="-128"/>
              </a:rPr>
              <a:t>     Si el demandante interpuso la resolutoria general se equivocó, pues debió interponer la redhibitoria. </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idx="4294967295"/>
          </p:nvPr>
        </p:nvSpPr>
        <p:spPr>
          <a:xfrm>
            <a:off x="0" y="0"/>
            <a:ext cx="9144000" cy="1417638"/>
          </a:xfrm>
          <a:solidFill>
            <a:schemeClr val="accent6"/>
          </a:solidFill>
        </p:spPr>
        <p:txBody>
          <a:bodyPr/>
          <a:lstStyle/>
          <a:p>
            <a:pPr algn="ctr"/>
            <a:r>
              <a:rPr lang="es-CL" altLang="es-ES_tradnl" b="1" dirty="0">
                <a:ea typeface="ＭＳ Ｐゴシック" charset="-128"/>
              </a:rPr>
              <a:t>La cuestión en el Derecho Comparado</a:t>
            </a:r>
            <a:r>
              <a:rPr lang="es-CL" altLang="es-ES_tradnl" dirty="0">
                <a:ea typeface="ＭＳ Ｐゴシック" charset="-128"/>
              </a:rPr>
              <a:t> </a:t>
            </a:r>
          </a:p>
        </p:txBody>
      </p:sp>
      <p:sp>
        <p:nvSpPr>
          <p:cNvPr id="104450" name="2 Marcador de contenido"/>
          <p:cNvSpPr>
            <a:spLocks noGrp="1"/>
          </p:cNvSpPr>
          <p:nvPr>
            <p:ph idx="4294967295"/>
          </p:nvPr>
        </p:nvSpPr>
        <p:spPr>
          <a:xfrm>
            <a:off x="0" y="2492375"/>
            <a:ext cx="9144000" cy="4365625"/>
          </a:xfrm>
        </p:spPr>
        <p:txBody>
          <a:bodyPr/>
          <a:lstStyle/>
          <a:p>
            <a:pPr algn="ctr"/>
            <a:r>
              <a:rPr lang="es-CL" altLang="es-ES_tradnl" b="1" dirty="0">
                <a:ea typeface="ＭＳ Ｐゴシック" charset="-128"/>
              </a:rPr>
              <a:t>A) La Convención sobre compraventa internacional:</a:t>
            </a:r>
          </a:p>
          <a:p>
            <a:r>
              <a:rPr lang="es-CL" altLang="es-ES_tradnl" b="1" dirty="0">
                <a:ea typeface="ＭＳ Ｐゴシック" charset="-128"/>
              </a:rPr>
              <a:t>Art. 35: Obligación de conformidad:</a:t>
            </a:r>
          </a:p>
          <a:p>
            <a:pPr algn="just">
              <a:buFont typeface="Arial" charset="0"/>
              <a:buNone/>
            </a:pPr>
            <a:r>
              <a:rPr lang="es-CL" altLang="es-ES_tradnl" dirty="0">
                <a:ea typeface="ＭＳ Ｐゴシック" charset="-128"/>
              </a:rPr>
              <a:t>    </a:t>
            </a:r>
            <a:r>
              <a:rPr lang="es-CL" altLang="es-ES" dirty="0">
                <a:ea typeface="ＭＳ Ｐゴシック" charset="-128"/>
              </a:rPr>
              <a:t>“</a:t>
            </a:r>
            <a:r>
              <a:rPr lang="es-CL" altLang="es-ES_tradnl" dirty="0">
                <a:ea typeface="ＭＳ Ｐゴシック" charset="-128"/>
              </a:rPr>
              <a:t>La obligación de conformidad consiste en la adecuación material de las mercaderías con las que el vendedor pretende cumplir a las exigencias del contrato y de la propia convención</a:t>
            </a:r>
            <a:r>
              <a:rPr lang="es-CL" altLang="es-ES" dirty="0">
                <a:ea typeface="ＭＳ Ｐゴシック" charset="-128"/>
              </a:rPr>
              <a:t>”</a:t>
            </a:r>
            <a:r>
              <a:rPr lang="es-CL" altLang="es-ES_tradnl" dirty="0">
                <a:ea typeface="ＭＳ Ｐゴシック" charset="-128"/>
              </a:rPr>
              <a:t>. Morales Moreno, 1998, en Díez Picazo, pág. 287. </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1 Título"/>
          <p:cNvSpPr>
            <a:spLocks noGrp="1"/>
          </p:cNvSpPr>
          <p:nvPr>
            <p:ph type="title" idx="4294967295"/>
          </p:nvPr>
        </p:nvSpPr>
        <p:spPr>
          <a:xfrm>
            <a:off x="0" y="0"/>
            <a:ext cx="9144000" cy="1417638"/>
          </a:xfrm>
          <a:solidFill>
            <a:schemeClr val="accent6"/>
          </a:solidFill>
        </p:spPr>
        <p:txBody>
          <a:bodyPr/>
          <a:lstStyle/>
          <a:p>
            <a:pPr algn="ctr"/>
            <a:r>
              <a:rPr lang="es-CL" altLang="es-ES_tradnl" b="1" dirty="0">
                <a:ea typeface="ＭＳ Ｐゴシック" charset="-128"/>
              </a:rPr>
              <a:t>La cuestión en el Derecho Comparado </a:t>
            </a:r>
          </a:p>
        </p:txBody>
      </p:sp>
      <p:sp>
        <p:nvSpPr>
          <p:cNvPr id="54275" name="2 Marcador de contenido"/>
          <p:cNvSpPr>
            <a:spLocks noGrp="1"/>
          </p:cNvSpPr>
          <p:nvPr>
            <p:ph idx="4294967295"/>
          </p:nvPr>
        </p:nvSpPr>
        <p:spPr>
          <a:xfrm>
            <a:off x="2571750" y="2016125"/>
            <a:ext cx="6572250" cy="3449638"/>
          </a:xfrm>
        </p:spPr>
        <p:txBody>
          <a:bodyPr/>
          <a:lstStyle/>
          <a:p>
            <a:pPr algn="just"/>
            <a:r>
              <a:rPr lang="es-CL" altLang="es-ES_tradnl" dirty="0">
                <a:ea typeface="ＭＳ Ｐゴシック" charset="-128"/>
              </a:rPr>
              <a:t>Tal adecuación material se refiere, según la CV., a la </a:t>
            </a:r>
            <a:r>
              <a:rPr lang="es-CL" altLang="es-ES_tradnl" b="1" i="1" dirty="0">
                <a:effectLst>
                  <a:outerShdw blurRad="38100" dist="38100" dir="2700000" algn="tl">
                    <a:srgbClr val="C0C0C0"/>
                  </a:outerShdw>
                </a:effectLst>
                <a:ea typeface="ＭＳ Ｐゴシック" charset="-128"/>
              </a:rPr>
              <a:t>cantidad, calidad y tipo, envase y embalaje</a:t>
            </a:r>
            <a:r>
              <a:rPr lang="es-CL" altLang="es-ES_tradnl" dirty="0">
                <a:ea typeface="ＭＳ Ｐゴシック" charset="-128"/>
              </a:rPr>
              <a:t>. </a:t>
            </a:r>
          </a:p>
          <a:p>
            <a:pPr algn="just"/>
            <a:r>
              <a:rPr lang="es-CL" altLang="es-ES_tradnl" dirty="0">
                <a:ea typeface="ＭＳ Ｐゴシック" charset="-128"/>
              </a:rPr>
              <a:t>La figura de la falta de conformidad, abarca los supuestos que en el derecho comparado dan origen al </a:t>
            </a:r>
            <a:r>
              <a:rPr lang="es-CL" altLang="es-ES_tradnl" b="1" dirty="0">
                <a:effectLst>
                  <a:outerShdw blurRad="38100" dist="38100" dir="2700000" algn="tl">
                    <a:srgbClr val="C0C0C0"/>
                  </a:outerShdw>
                </a:effectLst>
                <a:ea typeface="ＭＳ Ｐゴシック" charset="-128"/>
              </a:rPr>
              <a:t>error, el dolo, el saneamiento por vicios ocultos, la ausencia de cualidades aseguradas, el </a:t>
            </a:r>
            <a:r>
              <a:rPr lang="es-CL" altLang="es-ES_tradnl" b="1" i="1" dirty="0">
                <a:effectLst>
                  <a:outerShdw blurRad="38100" dist="38100" dir="2700000" algn="tl">
                    <a:srgbClr val="C0C0C0"/>
                  </a:outerShdw>
                </a:effectLst>
                <a:ea typeface="ＭＳ Ｐゴシック" charset="-128"/>
              </a:rPr>
              <a:t>aliud pro alio</a:t>
            </a:r>
            <a:r>
              <a:rPr lang="es-CL" altLang="es-ES_tradnl" i="1" dirty="0">
                <a:ea typeface="ＭＳ Ｐゴシック" charset="-128"/>
              </a:rPr>
              <a:t>.</a:t>
            </a:r>
            <a:endParaRPr lang="es-CL" altLang="es-ES_tradnl" dirty="0">
              <a:ea typeface="ＭＳ Ｐゴシック" charset="-128"/>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1 Título"/>
          <p:cNvSpPr>
            <a:spLocks noGrp="1"/>
          </p:cNvSpPr>
          <p:nvPr>
            <p:ph type="title" idx="4294967295"/>
          </p:nvPr>
        </p:nvSpPr>
        <p:spPr>
          <a:xfrm>
            <a:off x="0" y="0"/>
            <a:ext cx="9144000" cy="1214438"/>
          </a:xfrm>
          <a:solidFill>
            <a:schemeClr val="accent6"/>
          </a:solidFill>
        </p:spPr>
        <p:txBody>
          <a:bodyPr/>
          <a:lstStyle/>
          <a:p>
            <a:r>
              <a:rPr lang="es-CL" altLang="es-ES_tradnl">
                <a:ea typeface="ＭＳ Ｐゴシック" charset="-128"/>
              </a:rPr>
              <a:t>La cuestión en el Derecho Comparado. </a:t>
            </a:r>
          </a:p>
        </p:txBody>
      </p:sp>
      <p:sp>
        <p:nvSpPr>
          <p:cNvPr id="54275" name="2 Marcador de contenido"/>
          <p:cNvSpPr>
            <a:spLocks noGrp="1"/>
          </p:cNvSpPr>
          <p:nvPr>
            <p:ph idx="4294967295"/>
          </p:nvPr>
        </p:nvSpPr>
        <p:spPr>
          <a:xfrm>
            <a:off x="0" y="1285875"/>
            <a:ext cx="9144000" cy="5572125"/>
          </a:xfrm>
        </p:spPr>
        <p:txBody>
          <a:bodyPr/>
          <a:lstStyle/>
          <a:p>
            <a:pPr algn="just"/>
            <a:endParaRPr lang="es-CL" altLang="es-ES_tradnl" b="1" dirty="0">
              <a:ea typeface="ＭＳ Ｐゴシック" charset="-128"/>
            </a:endParaRPr>
          </a:p>
          <a:p>
            <a:pPr algn="just"/>
            <a:endParaRPr lang="es-CL" altLang="es-ES_tradnl" b="1" dirty="0">
              <a:ea typeface="ＭＳ Ｐゴシック" charset="-128"/>
            </a:endParaRPr>
          </a:p>
          <a:p>
            <a:pPr algn="just"/>
            <a:r>
              <a:rPr lang="es-CL" altLang="es-ES_tradnl" b="1" dirty="0">
                <a:ea typeface="ＭＳ Ｐゴシック" charset="-128"/>
              </a:rPr>
              <a:t>Acciones por falta de conformidad en la Convención</a:t>
            </a:r>
            <a:r>
              <a:rPr lang="es-CL" altLang="es-ES_tradnl" dirty="0">
                <a:ea typeface="ＭＳ Ｐゴシック" charset="-128"/>
              </a:rPr>
              <a:t>: </a:t>
            </a:r>
          </a:p>
          <a:p>
            <a:pPr algn="just">
              <a:buFont typeface="Arial" charset="0"/>
              <a:buNone/>
            </a:pPr>
            <a:r>
              <a:rPr lang="es-CL" altLang="es-ES_tradnl" dirty="0">
                <a:ea typeface="ＭＳ Ｐゴシック" charset="-128"/>
              </a:rPr>
              <a:t>    </a:t>
            </a:r>
            <a:r>
              <a:rPr lang="es-CL" altLang="es-ES_tradnl" b="1" i="1" dirty="0">
                <a:effectLst>
                  <a:outerShdw blurRad="38100" dist="38100" dir="2700000" algn="tl">
                    <a:srgbClr val="C0C0C0"/>
                  </a:outerShdw>
                </a:effectLst>
                <a:ea typeface="ＭＳ Ｐゴシック" charset="-128"/>
              </a:rPr>
              <a:t>Las generales por incumplimiento</a:t>
            </a:r>
            <a:r>
              <a:rPr lang="es-CL" altLang="es-ES_tradnl" dirty="0">
                <a:ea typeface="ＭＳ Ｐゴシック" charset="-128"/>
              </a:rPr>
              <a:t>: (art. 46).</a:t>
            </a:r>
          </a:p>
          <a:p>
            <a:r>
              <a:rPr lang="es-CL" altLang="es-ES_tradnl" dirty="0">
                <a:ea typeface="ＭＳ Ｐゴシック" charset="-128"/>
              </a:rPr>
              <a:t>1. Entrega de otras mercaderías (</a:t>
            </a:r>
            <a:r>
              <a:rPr lang="es-CL" altLang="es-ES_tradnl" b="1" i="1" dirty="0">
                <a:effectLst>
                  <a:outerShdw blurRad="38100" dist="38100" dir="2700000" algn="tl">
                    <a:srgbClr val="C0C0C0"/>
                  </a:outerShdw>
                </a:effectLst>
                <a:ea typeface="ＭＳ Ｐゴシック" charset="-128"/>
              </a:rPr>
              <a:t>sustitución</a:t>
            </a:r>
            <a:r>
              <a:rPr lang="es-CL" altLang="es-ES_tradnl" dirty="0">
                <a:ea typeface="ＭＳ Ｐゴシック" charset="-128"/>
              </a:rPr>
              <a:t>), si el incumplimiento fuere esencial. Arts. 46 y  25.</a:t>
            </a:r>
          </a:p>
          <a:p>
            <a:r>
              <a:rPr lang="es-CL" altLang="es-ES_tradnl" dirty="0">
                <a:ea typeface="ＭＳ Ｐゴシック" charset="-128"/>
              </a:rPr>
              <a:t>2. </a:t>
            </a:r>
            <a:r>
              <a:rPr lang="es-CL" altLang="es-ES_tradnl" b="1" i="1" dirty="0">
                <a:effectLst>
                  <a:outerShdw blurRad="38100" dist="38100" dir="2700000" algn="tl">
                    <a:srgbClr val="C0C0C0"/>
                  </a:outerShdw>
                </a:effectLst>
                <a:ea typeface="ＭＳ Ｐゴシック" charset="-128"/>
              </a:rPr>
              <a:t>Reparación</a:t>
            </a:r>
            <a:r>
              <a:rPr lang="es-CL" altLang="es-ES_tradnl" dirty="0">
                <a:ea typeface="ＭＳ Ｐゴシック" charset="-128"/>
              </a:rPr>
              <a:t> de las mercancías. Art. 46. acción que no existe en las acciones por vicios en Colombia.</a:t>
            </a:r>
          </a:p>
          <a:p>
            <a:r>
              <a:rPr lang="es-CL" altLang="es-ES_tradnl" dirty="0">
                <a:ea typeface="ＭＳ Ｐゴシック" charset="-128"/>
              </a:rPr>
              <a:t>3. </a:t>
            </a:r>
            <a:r>
              <a:rPr lang="es-CL" altLang="es-ES_tradnl" b="1" i="1" dirty="0">
                <a:effectLst>
                  <a:outerShdw blurRad="38100" dist="38100" dir="2700000" algn="tl">
                    <a:srgbClr val="C0C0C0"/>
                  </a:outerShdw>
                </a:effectLst>
                <a:ea typeface="ＭＳ Ｐゴシック" charset="-128"/>
              </a:rPr>
              <a:t>Rebajar</a:t>
            </a:r>
            <a:r>
              <a:rPr lang="es-CL" altLang="es-ES_tradnl" dirty="0">
                <a:ea typeface="ＭＳ Ｐゴシック" charset="-128"/>
              </a:rPr>
              <a:t> el precio (art. 50). </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1 Título"/>
          <p:cNvSpPr>
            <a:spLocks noGrp="1"/>
          </p:cNvSpPr>
          <p:nvPr>
            <p:ph type="title" idx="4294967295"/>
          </p:nvPr>
        </p:nvSpPr>
        <p:spPr>
          <a:xfrm>
            <a:off x="0" y="0"/>
            <a:ext cx="9144000" cy="1785938"/>
          </a:xfrm>
          <a:solidFill>
            <a:srgbClr val="00B050"/>
          </a:solidFill>
        </p:spPr>
        <p:txBody>
          <a:bodyPr>
            <a:normAutofit/>
          </a:bodyPr>
          <a:lstStyle/>
          <a:p>
            <a:pPr algn="ctr"/>
            <a:r>
              <a:rPr lang="es-CL" altLang="es-ES_tradnl" b="1" dirty="0">
                <a:ea typeface="ＭＳ Ｐゴシック" charset="-128"/>
              </a:rPr>
              <a:t>La reforma del BGB 2002</a:t>
            </a:r>
            <a:br>
              <a:rPr lang="es-CL" altLang="es-ES_tradnl" b="1" dirty="0">
                <a:ea typeface="ＭＳ Ｐゴシック" charset="-128"/>
              </a:rPr>
            </a:br>
            <a:r>
              <a:rPr lang="es-CL" altLang="es-ES_tradnl" sz="3100" b="1" dirty="0">
                <a:ea typeface="ＭＳ Ｐゴシック" charset="-128"/>
              </a:rPr>
              <a:t>(Ley de modernización del Derecho alemán de obligaciones)</a:t>
            </a:r>
          </a:p>
        </p:txBody>
      </p:sp>
      <p:sp>
        <p:nvSpPr>
          <p:cNvPr id="55299" name="2 Marcador de contenido"/>
          <p:cNvSpPr>
            <a:spLocks noGrp="1"/>
          </p:cNvSpPr>
          <p:nvPr>
            <p:ph idx="4294967295"/>
          </p:nvPr>
        </p:nvSpPr>
        <p:spPr>
          <a:xfrm>
            <a:off x="0" y="1785938"/>
            <a:ext cx="9144000" cy="5072062"/>
          </a:xfrm>
        </p:spPr>
        <p:txBody>
          <a:bodyPr/>
          <a:lstStyle/>
          <a:p>
            <a:r>
              <a:rPr lang="es-CL" altLang="es-ES_tradnl" b="1" i="1" dirty="0">
                <a:effectLst>
                  <a:outerShdw blurRad="38100" dist="38100" dir="2700000" algn="tl">
                    <a:srgbClr val="C0C0C0"/>
                  </a:outerShdw>
                </a:effectLst>
                <a:ea typeface="ＭＳ Ｐゴシック" charset="-128"/>
              </a:rPr>
              <a:t>Problemas a los que se enfrentaba el Derecho alemán</a:t>
            </a:r>
            <a:r>
              <a:rPr lang="es-CL" altLang="es-ES_tradnl" b="1" dirty="0">
                <a:ea typeface="ＭＳ Ｐゴシック" charset="-128"/>
              </a:rPr>
              <a:t>: </a:t>
            </a:r>
            <a:r>
              <a:rPr lang="es-CL" altLang="es-ES_tradnl" dirty="0">
                <a:ea typeface="ＭＳ Ｐゴシック" charset="-128"/>
              </a:rPr>
              <a:t>(comparar con el caso colombiano):</a:t>
            </a:r>
          </a:p>
          <a:p>
            <a:pPr>
              <a:buFont typeface="Arial" charset="0"/>
              <a:buNone/>
            </a:pPr>
            <a:r>
              <a:rPr lang="es-CL" altLang="es-ES_tradnl" b="1" i="1" dirty="0">
                <a:effectLst>
                  <a:outerShdw blurRad="38100" dist="38100" dir="2700000" algn="tl">
                    <a:srgbClr val="C0C0C0"/>
                  </a:outerShdw>
                </a:effectLst>
                <a:ea typeface="ＭＳ Ｐゴシック" charset="-128"/>
              </a:rPr>
              <a:t>    A) Corrección del incumplimiento</a:t>
            </a:r>
            <a:r>
              <a:rPr lang="es-CL" altLang="es-ES_tradnl" b="1" dirty="0">
                <a:ea typeface="ＭＳ Ｐゴシック" charset="-128"/>
              </a:rPr>
              <a:t>: </a:t>
            </a:r>
          </a:p>
          <a:p>
            <a:pPr algn="just">
              <a:buFont typeface="Arial" charset="0"/>
              <a:buNone/>
            </a:pPr>
            <a:r>
              <a:rPr lang="es-CL" altLang="es-ES_tradnl" dirty="0">
                <a:ea typeface="ＭＳ Ｐゴシック" charset="-128"/>
              </a:rPr>
              <a:t>    El vendedor no disponía de una segunda oportunidad ya fuere eliminando el vicio o entregando otra cosa sin defectos. </a:t>
            </a:r>
          </a:p>
          <a:p>
            <a:pPr>
              <a:buFont typeface="Arial" charset="0"/>
              <a:buNone/>
            </a:pPr>
            <a:r>
              <a:rPr lang="es-CL" altLang="es-ES_tradnl" b="1" dirty="0">
                <a:ea typeface="ＭＳ Ｐゴシック" charset="-128"/>
              </a:rPr>
              <a:t>    </a:t>
            </a:r>
            <a:r>
              <a:rPr lang="es-CL" altLang="es-ES_tradnl" b="1" i="1" dirty="0">
                <a:effectLst>
                  <a:outerShdw blurRad="38100" dist="38100" dir="2700000" algn="tl">
                    <a:srgbClr val="C0C0C0"/>
                  </a:outerShdw>
                </a:effectLst>
                <a:ea typeface="ＭＳ Ｐゴシック" charset="-128"/>
              </a:rPr>
              <a:t>B) Prescripción extintiva:</a:t>
            </a:r>
          </a:p>
          <a:p>
            <a:pPr algn="just">
              <a:buFont typeface="Arial" charset="0"/>
              <a:buNone/>
            </a:pPr>
            <a:r>
              <a:rPr lang="es-CL" altLang="es-ES_tradnl" b="1" dirty="0">
                <a:ea typeface="ＭＳ Ｐゴシック" charset="-128"/>
              </a:rPr>
              <a:t>    </a:t>
            </a:r>
            <a:r>
              <a:rPr lang="es-CL" altLang="es-ES_tradnl" dirty="0">
                <a:ea typeface="ＭＳ Ｐゴシック" charset="-128"/>
              </a:rPr>
              <a:t>§ 477 antiguo BGB: 6 meses muebles y año inmuebles. </a:t>
            </a:r>
          </a:p>
          <a:p>
            <a:pPr algn="just">
              <a:buFont typeface="Arial" charset="0"/>
              <a:buNone/>
            </a:pPr>
            <a:endParaRPr lang="es-CL" altLang="es-ES_tradnl" dirty="0">
              <a:ea typeface="ＭＳ Ｐゴシック" charset="-128"/>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1 Título"/>
          <p:cNvSpPr>
            <a:spLocks noGrp="1"/>
          </p:cNvSpPr>
          <p:nvPr>
            <p:ph type="title" idx="4294967295"/>
          </p:nvPr>
        </p:nvSpPr>
        <p:spPr>
          <a:xfrm>
            <a:off x="0" y="0"/>
            <a:ext cx="9144000" cy="1071563"/>
          </a:xfrm>
          <a:solidFill>
            <a:srgbClr val="00B050"/>
          </a:solidFill>
        </p:spPr>
        <p:txBody>
          <a:bodyPr/>
          <a:lstStyle/>
          <a:p>
            <a:pPr algn="ctr"/>
            <a:br>
              <a:rPr lang="es-CL" altLang="es-ES_tradnl" dirty="0">
                <a:ea typeface="ＭＳ Ｐゴシック" charset="-128"/>
              </a:rPr>
            </a:br>
            <a:r>
              <a:rPr lang="es-CL" altLang="es-ES_tradnl" dirty="0">
                <a:ea typeface="ＭＳ Ｐゴシック" charset="-128"/>
              </a:rPr>
              <a:t>Reforma del BGB</a:t>
            </a:r>
          </a:p>
        </p:txBody>
      </p:sp>
      <p:sp>
        <p:nvSpPr>
          <p:cNvPr id="57347" name="2 Marcador de contenido"/>
          <p:cNvSpPr>
            <a:spLocks noGrp="1"/>
          </p:cNvSpPr>
          <p:nvPr>
            <p:ph idx="4294967295"/>
          </p:nvPr>
        </p:nvSpPr>
        <p:spPr>
          <a:xfrm>
            <a:off x="0" y="2349500"/>
            <a:ext cx="9144000" cy="4508500"/>
          </a:xfrm>
        </p:spPr>
        <p:txBody>
          <a:bodyPr/>
          <a:lstStyle/>
          <a:p>
            <a:pPr>
              <a:buFont typeface="Arial" charset="0"/>
              <a:buNone/>
            </a:pPr>
            <a:r>
              <a:rPr lang="es-CL" altLang="es-ES_tradnl" b="1" i="1" dirty="0">
                <a:effectLst>
                  <a:outerShdw blurRad="38100" dist="38100" dir="2700000" algn="tl">
                    <a:srgbClr val="C0C0C0"/>
                  </a:outerShdw>
                </a:effectLst>
                <a:ea typeface="ＭＳ Ｐゴシック" charset="-128"/>
              </a:rPr>
              <a:t>   c) Daños:</a:t>
            </a:r>
          </a:p>
          <a:p>
            <a:pPr algn="just">
              <a:buFont typeface="Arial" charset="0"/>
              <a:buNone/>
            </a:pPr>
            <a:r>
              <a:rPr lang="es-CL" altLang="es-ES_tradnl" dirty="0">
                <a:ea typeface="ＭＳ Ｐゴシック" charset="-128"/>
              </a:rPr>
              <a:t>   Sólo podía exigirse indemnización cuando el objeto vendido no tenía las cualidades prometidas, o cuando el vendedor había ocultado dolosamente la existencia del vicio (§ 463 antiguo BGB).</a:t>
            </a:r>
          </a:p>
          <a:p>
            <a:pPr>
              <a:buFont typeface="Arial" charset="0"/>
              <a:buNone/>
            </a:pPr>
            <a:r>
              <a:rPr lang="es-CL" altLang="es-ES_tradnl" b="1" i="1" dirty="0">
                <a:effectLst>
                  <a:outerShdw blurRad="38100" dist="38100" dir="2700000" algn="tl">
                    <a:srgbClr val="C0C0C0"/>
                  </a:outerShdw>
                </a:effectLst>
                <a:ea typeface="ＭＳ Ｐゴシック" charset="-128"/>
              </a:rPr>
              <a:t>    D) </a:t>
            </a:r>
            <a:r>
              <a:rPr lang="es-CL" altLang="es-ES" b="1" i="1" dirty="0">
                <a:effectLst>
                  <a:outerShdw blurRad="38100" dist="38100" dir="2700000" algn="tl">
                    <a:srgbClr val="C0C0C0"/>
                  </a:outerShdw>
                </a:effectLst>
                <a:ea typeface="ＭＳ Ｐゴシック" charset="-128"/>
              </a:rPr>
              <a:t>“</a:t>
            </a:r>
            <a:r>
              <a:rPr lang="es-CL" altLang="es-ES_tradnl" b="1" i="1" dirty="0">
                <a:effectLst>
                  <a:outerShdw blurRad="38100" dist="38100" dir="2700000" algn="tl">
                    <a:srgbClr val="C0C0C0"/>
                  </a:outerShdw>
                </a:effectLst>
                <a:ea typeface="ＭＳ Ｐゴシック" charset="-128"/>
              </a:rPr>
              <a:t>Las líneas fronterizas precarias</a:t>
            </a:r>
            <a:r>
              <a:rPr lang="es-CL" altLang="es-ES" b="1" i="1" dirty="0">
                <a:effectLst>
                  <a:outerShdw blurRad="38100" dist="38100" dir="2700000" algn="tl">
                    <a:srgbClr val="C0C0C0"/>
                  </a:outerShdw>
                </a:effectLst>
                <a:ea typeface="ＭＳ Ｐゴシック" charset="-128"/>
              </a:rPr>
              <a:t>”</a:t>
            </a:r>
            <a:r>
              <a:rPr lang="es-CL" altLang="es-ES_tradnl" b="1" i="1" dirty="0">
                <a:effectLst>
                  <a:outerShdw blurRad="38100" dist="38100" dir="2700000" algn="tl">
                    <a:srgbClr val="C0C0C0"/>
                  </a:outerShdw>
                </a:effectLst>
                <a:ea typeface="ＭＳ Ｐゴシック" charset="-128"/>
              </a:rPr>
              <a:t>: </a:t>
            </a:r>
            <a:r>
              <a:rPr lang="es-CL" altLang="es-ES_tradnl" dirty="0">
                <a:ea typeface="ＭＳ Ｐゴシック" charset="-128"/>
              </a:rPr>
              <a:t>error, incumplimiento.</a:t>
            </a:r>
          </a:p>
          <a:p>
            <a:pPr>
              <a:buFont typeface="Arial" charset="0"/>
              <a:buNone/>
            </a:pPr>
            <a:r>
              <a:rPr lang="es-CL" altLang="es-ES_tradnl" b="1" dirty="0">
                <a:ea typeface="ＭＳ Ｐゴシック" charset="-128"/>
              </a:rPr>
              <a:t>    </a:t>
            </a:r>
            <a:r>
              <a:rPr lang="es-CL" altLang="es-ES_tradnl" dirty="0">
                <a:ea typeface="ＭＳ Ｐゴシック" charset="-128"/>
              </a:rPr>
              <a:t>Zimmerman, Reinhard, </a:t>
            </a:r>
            <a:r>
              <a:rPr lang="es-CL" altLang="es-ES_tradnl" i="1" dirty="0">
                <a:ea typeface="ＭＳ Ｐゴシック" charset="-128"/>
              </a:rPr>
              <a:t>The new german law of obligations</a:t>
            </a:r>
            <a:r>
              <a:rPr lang="es-CL" altLang="es-ES_tradnl" dirty="0">
                <a:ea typeface="ＭＳ Ｐゴシック" charset="-128"/>
              </a:rPr>
              <a:t>, Oxford, N.Y., 2005,</a:t>
            </a:r>
            <a:r>
              <a:rPr lang="es-CL" altLang="es-ES_tradnl" i="1" dirty="0">
                <a:ea typeface="ＭＳ Ｐゴシック" charset="-128"/>
              </a:rPr>
              <a:t> </a:t>
            </a:r>
            <a:r>
              <a:rPr lang="es-CL" altLang="es-ES_tradnl" dirty="0">
                <a:ea typeface="ＭＳ Ｐゴシック" charset="-128"/>
              </a:rPr>
              <a:t>pág. 95 y ss.</a:t>
            </a:r>
          </a:p>
          <a:p>
            <a:pPr>
              <a:buFont typeface="Arial" charset="0"/>
              <a:buNone/>
            </a:pPr>
            <a:endParaRPr lang="es-CL" altLang="es-ES_tradnl" dirty="0">
              <a:ea typeface="ＭＳ Ｐゴシック" charset="-128"/>
            </a:endParaRPr>
          </a:p>
          <a:p>
            <a:pPr>
              <a:buFont typeface="Arial" charset="0"/>
              <a:buNone/>
            </a:pPr>
            <a:r>
              <a:rPr lang="es-CL" altLang="es-ES_tradnl" dirty="0">
                <a:ea typeface="ＭＳ Ｐゴシック" charset="-128"/>
              </a:rPr>
              <a:t>   </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1 Título"/>
          <p:cNvSpPr>
            <a:spLocks noGrp="1"/>
          </p:cNvSpPr>
          <p:nvPr>
            <p:ph type="title" idx="4294967295"/>
          </p:nvPr>
        </p:nvSpPr>
        <p:spPr>
          <a:xfrm>
            <a:off x="0" y="0"/>
            <a:ext cx="9144000" cy="1285875"/>
          </a:xfrm>
          <a:solidFill>
            <a:srgbClr val="00B050"/>
          </a:solidFill>
        </p:spPr>
        <p:txBody>
          <a:bodyPr/>
          <a:lstStyle/>
          <a:p>
            <a:pPr algn="ctr"/>
            <a:r>
              <a:rPr lang="es-CL" altLang="es-ES_tradnl" dirty="0">
                <a:ea typeface="ＭＳ Ｐゴシック" charset="-128"/>
              </a:rPr>
              <a:t>Ley de modernización del Derecho de obligaciones</a:t>
            </a:r>
          </a:p>
        </p:txBody>
      </p:sp>
      <p:sp>
        <p:nvSpPr>
          <p:cNvPr id="57347" name="2 Marcador de contenido"/>
          <p:cNvSpPr>
            <a:spLocks noGrp="1"/>
          </p:cNvSpPr>
          <p:nvPr>
            <p:ph idx="4294967295"/>
          </p:nvPr>
        </p:nvSpPr>
        <p:spPr>
          <a:xfrm>
            <a:off x="0" y="2565400"/>
            <a:ext cx="9144000" cy="4292600"/>
          </a:xfrm>
        </p:spPr>
        <p:txBody>
          <a:bodyPr/>
          <a:lstStyle/>
          <a:p>
            <a:r>
              <a:rPr lang="es-CL" altLang="es-ES_tradnl" b="1" dirty="0">
                <a:effectLst>
                  <a:outerShdw blurRad="38100" dist="38100" dir="2700000" algn="tl">
                    <a:srgbClr val="C0C0C0"/>
                  </a:outerShdw>
                </a:effectLst>
                <a:ea typeface="ＭＳ Ｐゴシック" charset="-128"/>
              </a:rPr>
              <a:t>1. Vicios materiales </a:t>
            </a:r>
            <a:r>
              <a:rPr lang="es-CL" altLang="es-ES_tradnl" dirty="0">
                <a:ea typeface="ＭＳ Ｐゴシック" charset="-128"/>
              </a:rPr>
              <a:t>§ 434, </a:t>
            </a:r>
          </a:p>
          <a:p>
            <a:endParaRPr lang="es-CL" altLang="es-ES_tradnl" dirty="0">
              <a:ea typeface="ＭＳ Ｐゴシック" charset="-128"/>
            </a:endParaRPr>
          </a:p>
          <a:p>
            <a:pPr algn="just">
              <a:buFont typeface="Arial" charset="0"/>
              <a:buNone/>
            </a:pPr>
            <a:r>
              <a:rPr lang="es-CL" altLang="es-ES_tradnl" dirty="0">
                <a:ea typeface="ＭＳ Ｐゴシック" charset="-128"/>
              </a:rPr>
              <a:t>   La cosa está libre de vicios materiales si al tiempo de la transmisión del riesgo tiene las </a:t>
            </a:r>
            <a:r>
              <a:rPr lang="es-CL" altLang="es-ES_tradnl" b="1" i="1" dirty="0">
                <a:effectLst>
                  <a:outerShdw blurRad="38100" dist="38100" dir="2700000" algn="tl">
                    <a:srgbClr val="C0C0C0"/>
                  </a:outerShdw>
                </a:effectLst>
                <a:ea typeface="ＭＳ Ｐゴシック" charset="-128"/>
              </a:rPr>
              <a:t>cualidades convenidas</a:t>
            </a:r>
            <a:r>
              <a:rPr lang="es-CL" altLang="es-ES_tradnl" dirty="0">
                <a:ea typeface="ＭＳ Ｐゴシック" charset="-128"/>
              </a:rPr>
              <a:t>, si es </a:t>
            </a:r>
            <a:r>
              <a:rPr lang="es-CL" altLang="es-ES_tradnl" b="1" i="1" dirty="0">
                <a:effectLst>
                  <a:outerShdw blurRad="38100" dist="38100" dir="2700000" algn="tl">
                    <a:srgbClr val="C0C0C0"/>
                  </a:outerShdw>
                </a:effectLst>
                <a:ea typeface="ＭＳ Ｐゴシック" charset="-128"/>
              </a:rPr>
              <a:t>idónea</a:t>
            </a:r>
            <a:r>
              <a:rPr lang="es-CL" altLang="es-ES_tradnl" dirty="0">
                <a:ea typeface="ＭＳ Ｐゴシック" charset="-128"/>
              </a:rPr>
              <a:t> para el uso según lo previsto en el contrato o para el uso habitual y presenta </a:t>
            </a:r>
            <a:r>
              <a:rPr lang="es-CL" altLang="es-ES_tradnl" b="1" i="1" dirty="0">
                <a:effectLst>
                  <a:outerShdw blurRad="38100" dist="38100" dir="2700000" algn="tl">
                    <a:srgbClr val="C0C0C0"/>
                  </a:outerShdw>
                </a:effectLst>
                <a:ea typeface="ＭＳ Ｐゴシック" charset="-128"/>
              </a:rPr>
              <a:t>cualidades que son habituales </a:t>
            </a:r>
            <a:r>
              <a:rPr lang="es-CL" altLang="es-ES_tradnl" dirty="0">
                <a:ea typeface="ＭＳ Ｐゴシック" charset="-128"/>
              </a:rPr>
              <a:t>en cosas del mismo tipo y que el comprador puede esperar conforme a la naturaleza de la cosa. </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1 Título"/>
          <p:cNvSpPr>
            <a:spLocks noGrp="1"/>
          </p:cNvSpPr>
          <p:nvPr>
            <p:ph type="title" idx="4294967295"/>
          </p:nvPr>
        </p:nvSpPr>
        <p:spPr>
          <a:xfrm>
            <a:off x="0" y="0"/>
            <a:ext cx="9144000" cy="1417638"/>
          </a:xfrm>
          <a:solidFill>
            <a:srgbClr val="00B050"/>
          </a:solidFill>
        </p:spPr>
        <p:txBody>
          <a:bodyPr/>
          <a:lstStyle/>
          <a:p>
            <a:pPr algn="ctr"/>
            <a:r>
              <a:rPr lang="es-CL" altLang="es-ES_tradnl" dirty="0">
                <a:ea typeface="ＭＳ Ｐゴシック" charset="-128"/>
              </a:rPr>
              <a:t>Ley de modernización del Derecho de obligaciones</a:t>
            </a:r>
          </a:p>
        </p:txBody>
      </p:sp>
      <p:sp>
        <p:nvSpPr>
          <p:cNvPr id="58371" name="2 Marcador de contenido"/>
          <p:cNvSpPr>
            <a:spLocks noGrp="1"/>
          </p:cNvSpPr>
          <p:nvPr>
            <p:ph idx="4294967295"/>
          </p:nvPr>
        </p:nvSpPr>
        <p:spPr>
          <a:xfrm>
            <a:off x="0" y="2420938"/>
            <a:ext cx="9144000" cy="4437062"/>
          </a:xfrm>
        </p:spPr>
        <p:txBody>
          <a:bodyPr/>
          <a:lstStyle/>
          <a:p>
            <a:pPr algn="just"/>
            <a:r>
              <a:rPr lang="es-CL" altLang="es-ES_tradnl" dirty="0">
                <a:ea typeface="ＭＳ Ｐゴシック" charset="-128"/>
              </a:rPr>
              <a:t>También hay vicio material si se lleva a cabo de forma inadecuada el </a:t>
            </a:r>
            <a:r>
              <a:rPr lang="es-CL" altLang="es-ES_tradnl" b="1" i="1" dirty="0">
                <a:effectLst>
                  <a:outerShdw blurRad="38100" dist="38100" dir="2700000" algn="tl">
                    <a:srgbClr val="C0C0C0"/>
                  </a:outerShdw>
                </a:effectLst>
                <a:ea typeface="ＭＳ Ｐゴシック" charset="-128"/>
              </a:rPr>
              <a:t>montaje</a:t>
            </a:r>
            <a:r>
              <a:rPr lang="es-CL" altLang="es-ES_tradnl" dirty="0">
                <a:ea typeface="ＭＳ Ｐゴシック" charset="-128"/>
              </a:rPr>
              <a:t> convenido. </a:t>
            </a:r>
          </a:p>
          <a:p>
            <a:pPr algn="just"/>
            <a:r>
              <a:rPr lang="es-CL" altLang="es-ES_tradnl" dirty="0">
                <a:ea typeface="ＭＳ Ｐゴシック" charset="-128"/>
              </a:rPr>
              <a:t>Se equipara a un vicio material la entrega por el vendedor de una </a:t>
            </a:r>
            <a:r>
              <a:rPr lang="es-CL" altLang="es-ES_tradnl" b="1" i="1" dirty="0">
                <a:effectLst>
                  <a:outerShdw blurRad="38100" dist="38100" dir="2700000" algn="tl">
                    <a:srgbClr val="C0C0C0"/>
                  </a:outerShdw>
                </a:effectLst>
                <a:ea typeface="ＭＳ Ｐゴシック" charset="-128"/>
              </a:rPr>
              <a:t>cosa distinta o de menor cantidad </a:t>
            </a:r>
            <a:r>
              <a:rPr lang="es-CL" altLang="es-ES_tradnl" dirty="0">
                <a:ea typeface="ＭＳ Ｐゴシック" charset="-128"/>
              </a:rPr>
              <a:t>(</a:t>
            </a:r>
            <a:r>
              <a:rPr lang="es-CL" altLang="es-ES_tradnl" b="1" i="1" dirty="0" err="1">
                <a:effectLst>
                  <a:outerShdw blurRad="38100" dist="38100" dir="2700000" algn="tl">
                    <a:srgbClr val="C0C0C0"/>
                  </a:outerShdw>
                </a:effectLst>
                <a:ea typeface="ＭＳ Ｐゴシック" charset="-128"/>
              </a:rPr>
              <a:t>aliud</a:t>
            </a:r>
            <a:r>
              <a:rPr lang="es-CL" altLang="es-ES_tradnl" b="1" i="1" dirty="0">
                <a:effectLst>
                  <a:outerShdw blurRad="38100" dist="38100" dir="2700000" algn="tl">
                    <a:srgbClr val="C0C0C0"/>
                  </a:outerShdw>
                </a:effectLst>
                <a:ea typeface="ＭＳ Ｐゴシック" charset="-128"/>
              </a:rPr>
              <a:t> pro </a:t>
            </a:r>
            <a:r>
              <a:rPr lang="es-CL" altLang="es-ES_tradnl" b="1" i="1" dirty="0" err="1">
                <a:effectLst>
                  <a:outerShdw blurRad="38100" dist="38100" dir="2700000" algn="tl">
                    <a:srgbClr val="C0C0C0"/>
                  </a:outerShdw>
                </a:effectLst>
                <a:ea typeface="ＭＳ Ｐゴシック" charset="-128"/>
              </a:rPr>
              <a:t>alio</a:t>
            </a:r>
            <a:r>
              <a:rPr lang="es-CL" altLang="es-ES_tradnl" dirty="0">
                <a:ea typeface="ＭＳ Ｐゴシック" charset="-128"/>
              </a:rPr>
              <a:t>)</a:t>
            </a:r>
          </a:p>
          <a:p>
            <a:r>
              <a:rPr lang="es-CL" altLang="es-ES_tradnl" b="1" dirty="0">
                <a:ea typeface="ＭＳ Ｐゴシック" charset="-128"/>
              </a:rPr>
              <a:t>Derechos del comprador: </a:t>
            </a:r>
            <a:r>
              <a:rPr lang="es-CL" altLang="es-ES_tradnl" dirty="0">
                <a:ea typeface="ＭＳ Ｐゴシック" charset="-128"/>
              </a:rPr>
              <a:t>§ 437:</a:t>
            </a:r>
          </a:p>
          <a:p>
            <a:r>
              <a:rPr lang="es-CL" altLang="es-ES_tradnl" dirty="0">
                <a:ea typeface="ＭＳ Ｐゴシック" charset="-128"/>
              </a:rPr>
              <a:t>A) Exigir la </a:t>
            </a:r>
            <a:r>
              <a:rPr lang="es-CL" altLang="es-ES_tradnl" b="1" i="1" dirty="0">
                <a:effectLst>
                  <a:outerShdw blurRad="38100" dist="38100" dir="2700000" algn="tl">
                    <a:srgbClr val="C0C0C0"/>
                  </a:outerShdw>
                </a:effectLst>
                <a:ea typeface="ＭＳ Ｐゴシック" charset="-128"/>
              </a:rPr>
              <a:t>corrección</a:t>
            </a:r>
            <a:r>
              <a:rPr lang="es-CL" altLang="es-ES_tradnl" dirty="0">
                <a:ea typeface="ＭＳ Ｐゴシック" charset="-128"/>
              </a:rPr>
              <a:t> (§ 439. Eliminación del vicio o sustitución).</a:t>
            </a:r>
          </a:p>
          <a:p>
            <a:r>
              <a:rPr lang="es-CL" altLang="es-ES_tradnl" dirty="0">
                <a:ea typeface="ＭＳ Ｐゴシック" charset="-128"/>
              </a:rPr>
              <a:t>B) </a:t>
            </a:r>
            <a:r>
              <a:rPr lang="es-CL" altLang="es-ES_tradnl" b="1" i="1" dirty="0">
                <a:effectLst>
                  <a:outerShdw blurRad="38100" dist="38100" dir="2700000" algn="tl">
                    <a:srgbClr val="C0C0C0"/>
                  </a:outerShdw>
                </a:effectLst>
                <a:ea typeface="ＭＳ Ｐゴシック" charset="-128"/>
              </a:rPr>
              <a:t>Resolver</a:t>
            </a:r>
            <a:r>
              <a:rPr lang="es-CL" altLang="es-ES_tradnl" dirty="0">
                <a:ea typeface="ＭＳ Ｐゴシック" charset="-128"/>
              </a:rPr>
              <a:t> el contrato (§323),</a:t>
            </a:r>
            <a:r>
              <a:rPr lang="es-CL" altLang="es-ES_tradnl" b="1" dirty="0">
                <a:ea typeface="ＭＳ Ｐゴシック" charset="-128"/>
              </a:rPr>
              <a:t> </a:t>
            </a:r>
          </a:p>
          <a:p>
            <a:pPr>
              <a:buFont typeface="Arial" charset="0"/>
              <a:buNone/>
            </a:pPr>
            <a:endParaRPr lang="es-CL" altLang="es-ES_tradnl" b="1" dirty="0">
              <a:ea typeface="ＭＳ Ｐゴシック" charset="-128"/>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1 Título"/>
          <p:cNvSpPr>
            <a:spLocks noGrp="1"/>
          </p:cNvSpPr>
          <p:nvPr>
            <p:ph type="title" idx="4294967295"/>
          </p:nvPr>
        </p:nvSpPr>
        <p:spPr>
          <a:xfrm>
            <a:off x="0" y="0"/>
            <a:ext cx="9144000" cy="1417638"/>
          </a:xfrm>
          <a:solidFill>
            <a:srgbClr val="00B050"/>
          </a:solidFill>
        </p:spPr>
        <p:txBody>
          <a:bodyPr/>
          <a:lstStyle/>
          <a:p>
            <a:pPr algn="ctr"/>
            <a:r>
              <a:rPr lang="es-CL" altLang="es-ES_tradnl" dirty="0">
                <a:ea typeface="ＭＳ Ｐゴシック" charset="-128"/>
              </a:rPr>
              <a:t>Ley de modernización del Derecho de obligaciones</a:t>
            </a:r>
          </a:p>
        </p:txBody>
      </p:sp>
      <p:sp>
        <p:nvSpPr>
          <p:cNvPr id="111618" name="2 Marcador de contenido"/>
          <p:cNvSpPr>
            <a:spLocks noGrp="1"/>
          </p:cNvSpPr>
          <p:nvPr>
            <p:ph idx="4294967295"/>
          </p:nvPr>
        </p:nvSpPr>
        <p:spPr>
          <a:xfrm>
            <a:off x="0" y="2016125"/>
            <a:ext cx="7188200" cy="3449638"/>
          </a:xfrm>
        </p:spPr>
        <p:txBody>
          <a:bodyPr/>
          <a:lstStyle/>
          <a:p>
            <a:r>
              <a:rPr lang="es-CL" altLang="es-ES_tradnl" dirty="0">
                <a:ea typeface="ＭＳ Ｐゴシック" charset="-128"/>
              </a:rPr>
              <a:t>C) Reducir el precio (§ 441), </a:t>
            </a:r>
            <a:r>
              <a:rPr lang="es-CL" altLang="es-ES_tradnl" b="1" u="sng" dirty="0">
                <a:ea typeface="ＭＳ Ｐゴシック" charset="-128"/>
              </a:rPr>
              <a:t>y</a:t>
            </a:r>
          </a:p>
          <a:p>
            <a:pPr>
              <a:buFont typeface="Arial" charset="0"/>
              <a:buNone/>
            </a:pPr>
            <a:endParaRPr lang="es-CL" altLang="es-ES_tradnl" dirty="0">
              <a:ea typeface="ＭＳ Ｐゴシック" charset="-128"/>
            </a:endParaRPr>
          </a:p>
          <a:p>
            <a:r>
              <a:rPr lang="es-CL" altLang="es-ES_tradnl" dirty="0">
                <a:ea typeface="ＭＳ Ｐゴシック" charset="-128"/>
              </a:rPr>
              <a:t>D) Exigir el resarcimiento de los perjuicios.</a:t>
            </a:r>
          </a:p>
          <a:p>
            <a:endParaRPr lang="es-CL" altLang="es-ES_tradnl" dirty="0">
              <a:ea typeface="ＭＳ Ｐゴシック" charset="-128"/>
            </a:endParaRPr>
          </a:p>
          <a:p>
            <a:r>
              <a:rPr lang="es-CL" altLang="es-ES_tradnl" dirty="0">
                <a:ea typeface="ＭＳ Ｐゴシック" charset="-128"/>
              </a:rPr>
              <a:t>Término de prescripción: § 438. (largas) </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1 Título"/>
          <p:cNvSpPr>
            <a:spLocks noGrp="1"/>
          </p:cNvSpPr>
          <p:nvPr>
            <p:ph type="title" idx="4294967295"/>
          </p:nvPr>
        </p:nvSpPr>
        <p:spPr>
          <a:xfrm>
            <a:off x="0" y="0"/>
            <a:ext cx="9144000" cy="1417638"/>
          </a:xfrm>
          <a:solidFill>
            <a:schemeClr val="tx2">
              <a:lumMod val="40000"/>
              <a:lumOff val="60000"/>
            </a:schemeClr>
          </a:solidFill>
          <a:ln>
            <a:solidFill>
              <a:schemeClr val="accent1">
                <a:lumMod val="60000"/>
                <a:lumOff val="40000"/>
              </a:schemeClr>
            </a:solidFill>
          </a:ln>
        </p:spPr>
        <p:txBody>
          <a:bodyPr/>
          <a:lstStyle/>
          <a:p>
            <a:pPr algn="ctr">
              <a:defRPr/>
            </a:pPr>
            <a:r>
              <a:rPr lang="es-CO" b="1" dirty="0">
                <a:ea typeface="+mj-ea"/>
                <a:cs typeface="+mj-cs"/>
              </a:rPr>
              <a:t>OBLIGACIONES DEL COMPRADOR</a:t>
            </a:r>
          </a:p>
        </p:txBody>
      </p:sp>
      <p:sp>
        <p:nvSpPr>
          <p:cNvPr id="112642" name="2 Marcador de contenido"/>
          <p:cNvSpPr>
            <a:spLocks noGrp="1"/>
          </p:cNvSpPr>
          <p:nvPr>
            <p:ph idx="4294967295"/>
          </p:nvPr>
        </p:nvSpPr>
        <p:spPr>
          <a:xfrm>
            <a:off x="2571750" y="2016125"/>
            <a:ext cx="6572250" cy="3449638"/>
          </a:xfrm>
        </p:spPr>
        <p:txBody>
          <a:bodyPr/>
          <a:lstStyle/>
          <a:p>
            <a:r>
              <a:rPr lang="es-CO" altLang="es-ES_tradnl" b="1">
                <a:ea typeface="ＭＳ Ｐゴシック" charset="-128"/>
              </a:rPr>
              <a:t>1. Pagar el precio: </a:t>
            </a:r>
            <a:r>
              <a:rPr lang="es-CO" altLang="es-ES_tradnl">
                <a:ea typeface="ＭＳ Ｐゴシック" charset="-128"/>
              </a:rPr>
              <a:t>1928 C.C.</a:t>
            </a:r>
          </a:p>
          <a:p>
            <a:r>
              <a:rPr lang="es-CO" altLang="es-ES_tradnl">
                <a:ea typeface="ＭＳ Ｐゴシック" charset="-128"/>
              </a:rPr>
              <a:t>A. Tiempo, modo y lugar: 1929.</a:t>
            </a:r>
          </a:p>
          <a:p>
            <a:r>
              <a:rPr lang="es-CO" altLang="es-ES_tradnl">
                <a:ea typeface="ＭＳ Ｐゴシック" charset="-128"/>
              </a:rPr>
              <a:t>B. Mora del comprador: efectos: 1930 C.C.</a:t>
            </a:r>
          </a:p>
          <a:p>
            <a:r>
              <a:rPr lang="es-CO" altLang="es-ES_tradnl">
                <a:ea typeface="ＭＳ Ｐゴシック" charset="-128"/>
              </a:rPr>
              <a:t>C. </a:t>
            </a:r>
            <a:r>
              <a:rPr lang="es-CO" altLang="es-ES_tradnl" b="1">
                <a:ea typeface="ＭＳ Ｐゴシック" charset="-128"/>
              </a:rPr>
              <a:t>Efectos de la resolución por no pago del precio: </a:t>
            </a:r>
          </a:p>
          <a:p>
            <a:pPr>
              <a:buFont typeface="Arial" charset="0"/>
              <a:buNone/>
            </a:pPr>
            <a:r>
              <a:rPr lang="es-CO" altLang="es-ES_tradnl">
                <a:ea typeface="ＭＳ Ｐゴシック" charset="-128"/>
              </a:rPr>
              <a:t> - Entre las partes: restituciones mutuas.</a:t>
            </a:r>
          </a:p>
          <a:p>
            <a:pPr>
              <a:buFont typeface="Arial" charset="0"/>
              <a:buNone/>
            </a:pPr>
            <a:r>
              <a:rPr lang="es-CO" altLang="es-ES_tradnl">
                <a:ea typeface="ＭＳ Ｐゴシック" charset="-128"/>
              </a:rPr>
              <a:t> - Ante terceros: 1933 C.C. </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idx="4294967295"/>
          </p:nvPr>
        </p:nvSpPr>
        <p:spPr>
          <a:xfrm>
            <a:off x="0" y="0"/>
            <a:ext cx="9144000" cy="1071563"/>
          </a:xfrm>
          <a:solidFill>
            <a:schemeClr val="accent1">
              <a:lumMod val="60000"/>
              <a:lumOff val="40000"/>
            </a:schemeClr>
          </a:solidFill>
        </p:spPr>
        <p:txBody>
          <a:bodyPr/>
          <a:lstStyle/>
          <a:p>
            <a:pPr algn="ctr">
              <a:defRPr/>
            </a:pPr>
            <a:br>
              <a:rPr lang="es-CO" b="1" dirty="0">
                <a:ea typeface="+mj-ea"/>
                <a:cs typeface="+mj-cs"/>
              </a:rPr>
            </a:br>
            <a:r>
              <a:rPr lang="es-CO" b="1" dirty="0">
                <a:ea typeface="+mj-ea"/>
                <a:cs typeface="+mj-cs"/>
              </a:rPr>
              <a:t>OBLIGACIONES DEL COMPRADOR</a:t>
            </a:r>
          </a:p>
        </p:txBody>
      </p:sp>
      <p:sp>
        <p:nvSpPr>
          <p:cNvPr id="113666" name="Content Placeholder 2"/>
          <p:cNvSpPr>
            <a:spLocks noGrp="1"/>
          </p:cNvSpPr>
          <p:nvPr>
            <p:ph idx="4294967295"/>
          </p:nvPr>
        </p:nvSpPr>
        <p:spPr>
          <a:xfrm>
            <a:off x="2571750" y="2016125"/>
            <a:ext cx="6572250" cy="3449638"/>
          </a:xfrm>
        </p:spPr>
        <p:txBody>
          <a:bodyPr/>
          <a:lstStyle/>
          <a:p>
            <a:pPr algn="just"/>
            <a:r>
              <a:rPr lang="es-CO" altLang="es-ES_tradnl">
                <a:ea typeface="ＭＳ Ｐゴシック" charset="-128"/>
              </a:rPr>
              <a:t>En el Código Civil, el pago del precio, de alguna forma es condicionante del cumplimiento por el vendedor de la entrega. El art. 1882 – 3 dispone que el vendedor podrá detener la entrega hasta tanto el comprador no haya pagado o no haya asegurado el pago. Es una aplicación de la </a:t>
            </a:r>
            <a:r>
              <a:rPr lang="ja-JP" altLang="es-CO">
                <a:ea typeface="ＭＳ Ｐゴシック" charset="-128"/>
              </a:rPr>
              <a:t>“</a:t>
            </a:r>
            <a:r>
              <a:rPr lang="es-CO" altLang="ja-JP">
                <a:ea typeface="ＭＳ Ｐゴシック" charset="-128"/>
              </a:rPr>
              <a:t>Excepción de contrato no cumplido</a:t>
            </a:r>
            <a:r>
              <a:rPr lang="ja-JP" altLang="es-CO">
                <a:ea typeface="ＭＳ Ｐゴシック" charset="-128"/>
              </a:rPr>
              <a:t>”</a:t>
            </a:r>
            <a:r>
              <a:rPr lang="es-CO" altLang="ja-JP">
                <a:ea typeface="ＭＳ Ｐゴシック" charset="-128"/>
              </a:rPr>
              <a:t>. Las partes pueden pactar en contra.  </a:t>
            </a:r>
            <a:endParaRPr lang="es-CO" altLang="es-ES_tradnl">
              <a:ea typeface="ＭＳ Ｐゴシック" charset="-128"/>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1 Título"/>
          <p:cNvSpPr>
            <a:spLocks noGrp="1"/>
          </p:cNvSpPr>
          <p:nvPr>
            <p:ph type="title" idx="4294967295"/>
          </p:nvPr>
        </p:nvSpPr>
        <p:spPr>
          <a:xfrm>
            <a:off x="0" y="0"/>
            <a:ext cx="9144000" cy="1417638"/>
          </a:xfrm>
          <a:solidFill>
            <a:srgbClr val="92D050"/>
          </a:solidFill>
        </p:spPr>
        <p:txBody>
          <a:bodyPr/>
          <a:lstStyle/>
          <a:p>
            <a:pPr algn="ctr"/>
            <a:r>
              <a:rPr lang="es-CO" altLang="es-ES_tradnl" b="1" dirty="0">
                <a:ea typeface="ＭＳ Ｐゴシック" charset="-128"/>
              </a:rPr>
              <a:t>PACTOS ACCESORIOS A LA COMPRAVENTA</a:t>
            </a:r>
          </a:p>
        </p:txBody>
      </p:sp>
      <p:sp>
        <p:nvSpPr>
          <p:cNvPr id="114690" name="2 Marcador de contenido"/>
          <p:cNvSpPr>
            <a:spLocks noGrp="1"/>
          </p:cNvSpPr>
          <p:nvPr>
            <p:ph idx="4294967295"/>
          </p:nvPr>
        </p:nvSpPr>
        <p:spPr>
          <a:xfrm>
            <a:off x="0" y="1412875"/>
            <a:ext cx="9144000" cy="5445125"/>
          </a:xfrm>
        </p:spPr>
        <p:txBody>
          <a:bodyPr/>
          <a:lstStyle/>
          <a:p>
            <a:r>
              <a:rPr lang="es-CL" altLang="es-ES_tradnl" b="1" dirty="0">
                <a:ea typeface="ＭＳ Ｐゴシック" charset="-128"/>
              </a:rPr>
              <a:t>1. PACTO DE RESERVA DE DOMINIO:</a:t>
            </a:r>
            <a:endParaRPr lang="es-CL" altLang="es-ES_tradnl" dirty="0">
              <a:ea typeface="ＭＳ Ｐゴシック" charset="-128"/>
            </a:endParaRPr>
          </a:p>
          <a:p>
            <a:pPr algn="just"/>
            <a:r>
              <a:rPr lang="es-CL" altLang="es-ES_tradnl" b="1" dirty="0">
                <a:ea typeface="ＭＳ Ｐゴシック" charset="-128"/>
              </a:rPr>
              <a:t>A) Concepto y función</a:t>
            </a:r>
            <a:r>
              <a:rPr lang="es-CL" altLang="es-ES_tradnl" dirty="0">
                <a:ea typeface="ＭＳ Ｐゴシック" charset="-128"/>
              </a:rPr>
              <a:t>: busca garantizar el pago al vendedor. </a:t>
            </a:r>
          </a:p>
          <a:p>
            <a:pPr algn="just"/>
            <a:r>
              <a:rPr lang="es-CL" altLang="es-ES_tradnl" b="1" dirty="0">
                <a:ea typeface="ＭＳ Ｐゴシック" charset="-128"/>
              </a:rPr>
              <a:t>B) Procedencia:  </a:t>
            </a:r>
            <a:r>
              <a:rPr lang="es-CL" altLang="es-ES_tradnl" dirty="0">
                <a:ea typeface="ＭＳ Ｐゴシック" charset="-128"/>
              </a:rPr>
              <a:t>Art. 1931 C.C. Sólo muebles.</a:t>
            </a:r>
          </a:p>
          <a:p>
            <a:pPr>
              <a:buFont typeface="Arial" charset="0"/>
              <a:buNone/>
            </a:pPr>
            <a:r>
              <a:rPr lang="es-CL" altLang="es-ES_tradnl" dirty="0">
                <a:ea typeface="ＭＳ Ｐゴシック" charset="-128"/>
              </a:rPr>
              <a:t>				   Art. 953C.Co. Muebles/inmuebles.</a:t>
            </a:r>
          </a:p>
          <a:p>
            <a:pPr>
              <a:buFont typeface="Arial" charset="0"/>
              <a:buNone/>
            </a:pPr>
            <a:r>
              <a:rPr lang="es-CL" altLang="es-ES_tradnl" dirty="0">
                <a:ea typeface="ＭＳ Ｐゴシック" charset="-128"/>
              </a:rPr>
              <a:t> 			             Requisitos y limitantes. Arts. 953/954 C. Co. </a:t>
            </a:r>
          </a:p>
          <a:p>
            <a:r>
              <a:rPr lang="es-CL" altLang="es-ES_tradnl" b="1" dirty="0">
                <a:ea typeface="ＭＳ Ｐゴシック" charset="-128"/>
              </a:rPr>
              <a:t>C) Efectos: </a:t>
            </a:r>
            <a:r>
              <a:rPr lang="es-CL" altLang="es-ES_tradnl" dirty="0">
                <a:ea typeface="ＭＳ Ｐゴシック" charset="-128"/>
              </a:rPr>
              <a:t>Entre las partes: transmisión del dominio se somete  a condición       </a:t>
            </a:r>
          </a:p>
          <a:p>
            <a:pPr marL="0" indent="0">
              <a:buNone/>
            </a:pPr>
            <a:r>
              <a:rPr lang="es-CL" altLang="es-ES_tradnl" dirty="0">
                <a:ea typeface="ＭＳ Ｐゴシック" charset="-128"/>
              </a:rPr>
              <a:t>                        suspensiva. </a:t>
            </a:r>
          </a:p>
          <a:p>
            <a:pPr>
              <a:buFont typeface="Arial" charset="0"/>
              <a:buNone/>
            </a:pPr>
            <a:r>
              <a:rPr lang="es-CL" altLang="es-ES_tradnl" dirty="0">
                <a:ea typeface="ＭＳ Ｐゴシック" charset="-128"/>
              </a:rPr>
              <a:t>			     Ante terceros.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Title 1"/>
          <p:cNvSpPr>
            <a:spLocks noGrp="1"/>
          </p:cNvSpPr>
          <p:nvPr>
            <p:ph type="title" idx="4294967295"/>
          </p:nvPr>
        </p:nvSpPr>
        <p:spPr>
          <a:xfrm>
            <a:off x="0" y="0"/>
            <a:ext cx="9144000" cy="1417638"/>
          </a:xfrm>
          <a:solidFill>
            <a:srgbClr val="92D050"/>
          </a:solidFill>
        </p:spPr>
        <p:txBody>
          <a:bodyPr/>
          <a:lstStyle/>
          <a:p>
            <a:pPr algn="ctr"/>
            <a:br>
              <a:rPr lang="es-CO" altLang="es-ES_tradnl" b="1" dirty="0">
                <a:ea typeface="ＭＳ Ｐゴシック" charset="-128"/>
              </a:rPr>
            </a:br>
            <a:r>
              <a:rPr lang="es-CO" altLang="es-ES_tradnl" b="1" dirty="0">
                <a:ea typeface="ＭＳ Ｐゴシック" charset="-128"/>
              </a:rPr>
              <a:t>PACTOS ACCESORIOS A LA COMPRAVENTA</a:t>
            </a:r>
          </a:p>
        </p:txBody>
      </p:sp>
      <p:sp>
        <p:nvSpPr>
          <p:cNvPr id="115714" name="Content Placeholder 2"/>
          <p:cNvSpPr>
            <a:spLocks noGrp="1"/>
          </p:cNvSpPr>
          <p:nvPr>
            <p:ph idx="4294967295"/>
          </p:nvPr>
        </p:nvSpPr>
        <p:spPr>
          <a:xfrm>
            <a:off x="1582738" y="2016125"/>
            <a:ext cx="7561262" cy="3449638"/>
          </a:xfrm>
        </p:spPr>
        <p:txBody>
          <a:bodyPr/>
          <a:lstStyle/>
          <a:p>
            <a:r>
              <a:rPr lang="es-CO" altLang="es-ES_tradnl" b="1" dirty="0">
                <a:ea typeface="ＭＳ Ｐゴシック" charset="-128"/>
              </a:rPr>
              <a:t>2. PACTO COMISORIO</a:t>
            </a:r>
          </a:p>
          <a:p>
            <a:r>
              <a:rPr lang="es-CO" altLang="es-ES_tradnl" dirty="0">
                <a:ea typeface="ＭＳ Ｐゴシック" charset="-128"/>
              </a:rPr>
              <a:t>A) Concepto, antecedentes, función: 1935 C.C.</a:t>
            </a:r>
          </a:p>
          <a:p>
            <a:r>
              <a:rPr lang="es-CO" altLang="es-ES_tradnl" dirty="0">
                <a:ea typeface="ＭＳ Ｐゴシック" charset="-128"/>
              </a:rPr>
              <a:t>B) Clases: simple / calificado (1937).</a:t>
            </a:r>
          </a:p>
          <a:p>
            <a:r>
              <a:rPr lang="es-CO" altLang="es-ES_tradnl" dirty="0">
                <a:ea typeface="ＭＳ Ｐゴシック" charset="-128"/>
              </a:rPr>
              <a:t>C) Efectos: 1936.</a:t>
            </a:r>
          </a:p>
          <a:p>
            <a:r>
              <a:rPr lang="es-CO" altLang="es-ES_tradnl" dirty="0">
                <a:ea typeface="ＭＳ Ｐゴシック" charset="-128"/>
              </a:rPr>
              <a:t>D) Prescripción: 1938.</a:t>
            </a:r>
          </a:p>
          <a:p>
            <a:r>
              <a:rPr lang="es-CO" altLang="es-ES_tradnl" dirty="0">
                <a:ea typeface="ＭＳ Ｐゴシック" charset="-128"/>
              </a:rPr>
              <a:t>E) Crítica a la figura: su inutilidad.</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a:spLocks noGrp="1"/>
          </p:cNvSpPr>
          <p:nvPr>
            <p:ph type="title" idx="4294967295"/>
          </p:nvPr>
        </p:nvSpPr>
        <p:spPr>
          <a:xfrm>
            <a:off x="0" y="188913"/>
            <a:ext cx="9144000" cy="1228725"/>
          </a:xfrm>
          <a:solidFill>
            <a:srgbClr val="92D050"/>
          </a:solidFill>
        </p:spPr>
        <p:txBody>
          <a:bodyPr/>
          <a:lstStyle/>
          <a:p>
            <a:pPr algn="ctr"/>
            <a:r>
              <a:rPr lang="es-CO" altLang="es-ES_tradnl" b="1" dirty="0">
                <a:ea typeface="ＭＳ Ｐゴシック" charset="-128"/>
              </a:rPr>
              <a:t>PACTOS ACCESORIOS A LA COMPRAVENTA</a:t>
            </a:r>
          </a:p>
        </p:txBody>
      </p:sp>
      <p:sp>
        <p:nvSpPr>
          <p:cNvPr id="116738" name="Content Placeholder 2"/>
          <p:cNvSpPr>
            <a:spLocks noGrp="1"/>
          </p:cNvSpPr>
          <p:nvPr>
            <p:ph idx="4294967295"/>
          </p:nvPr>
        </p:nvSpPr>
        <p:spPr>
          <a:xfrm>
            <a:off x="0" y="2016125"/>
            <a:ext cx="7273925" cy="3449638"/>
          </a:xfrm>
        </p:spPr>
        <p:txBody>
          <a:bodyPr/>
          <a:lstStyle/>
          <a:p>
            <a:r>
              <a:rPr lang="es-CO" altLang="es-ES_tradnl" b="1" dirty="0">
                <a:ea typeface="ＭＳ Ｐゴシック" charset="-128"/>
              </a:rPr>
              <a:t>3. PACTO DE RETROVENTA</a:t>
            </a:r>
          </a:p>
          <a:p>
            <a:endParaRPr lang="es-CO" altLang="es-ES_tradnl" b="1" dirty="0">
              <a:ea typeface="ＭＳ Ｐゴシック" charset="-128"/>
            </a:endParaRPr>
          </a:p>
          <a:p>
            <a:pPr algn="just"/>
            <a:r>
              <a:rPr lang="es-CO" altLang="es-ES_tradnl" dirty="0">
                <a:ea typeface="ＭＳ Ｐゴシック" charset="-128"/>
              </a:rPr>
              <a:t>A) Concepto / función. 1939.</a:t>
            </a:r>
          </a:p>
          <a:p>
            <a:pPr algn="just">
              <a:buFont typeface="Arial" charset="0"/>
              <a:buNone/>
            </a:pPr>
            <a:endParaRPr lang="es-CO" altLang="es-ES_tradnl" dirty="0">
              <a:ea typeface="ＭＳ Ｐゴシック" charset="-128"/>
            </a:endParaRPr>
          </a:p>
          <a:p>
            <a:pPr algn="just"/>
            <a:r>
              <a:rPr lang="es-CO" altLang="es-ES_tradnl" dirty="0">
                <a:ea typeface="ＭＳ Ｐゴシック" charset="-128"/>
              </a:rPr>
              <a:t>B) Naturaleza: venta sometida a condición resolutoria.</a:t>
            </a:r>
          </a:p>
          <a:p>
            <a:pPr algn="just"/>
            <a:endParaRPr lang="es-CO" altLang="es-ES_tradnl" dirty="0">
              <a:ea typeface="ＭＳ Ｐゴシック" charset="-128"/>
            </a:endParaRPr>
          </a:p>
          <a:p>
            <a:pPr algn="just"/>
            <a:r>
              <a:rPr lang="es-CO" altLang="es-ES_tradnl" dirty="0">
                <a:ea typeface="ＭＳ Ｐゴシック" charset="-128"/>
              </a:rPr>
              <a:t>C) Efectos. </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Title 1"/>
          <p:cNvSpPr>
            <a:spLocks noGrp="1"/>
          </p:cNvSpPr>
          <p:nvPr>
            <p:ph type="title" idx="4294967295"/>
          </p:nvPr>
        </p:nvSpPr>
        <p:spPr>
          <a:xfrm>
            <a:off x="0" y="0"/>
            <a:ext cx="9144000" cy="1417638"/>
          </a:xfrm>
          <a:solidFill>
            <a:srgbClr val="92D050"/>
          </a:solidFill>
        </p:spPr>
        <p:txBody>
          <a:bodyPr/>
          <a:lstStyle/>
          <a:p>
            <a:pPr algn="ctr"/>
            <a:br>
              <a:rPr lang="es-CO" altLang="es-ES_tradnl" b="1" dirty="0">
                <a:ea typeface="ＭＳ Ｐゴシック" charset="-128"/>
              </a:rPr>
            </a:br>
            <a:r>
              <a:rPr lang="es-CO" altLang="es-ES_tradnl" b="1" dirty="0">
                <a:ea typeface="ＭＳ Ｐゴシック" charset="-128"/>
              </a:rPr>
              <a:t>PACTOS ACCESORIOS A LA COMPRAVENTA</a:t>
            </a:r>
          </a:p>
        </p:txBody>
      </p:sp>
      <p:sp>
        <p:nvSpPr>
          <p:cNvPr id="117762" name="Content Placeholder 2"/>
          <p:cNvSpPr>
            <a:spLocks noGrp="1"/>
          </p:cNvSpPr>
          <p:nvPr>
            <p:ph idx="4294967295"/>
          </p:nvPr>
        </p:nvSpPr>
        <p:spPr>
          <a:xfrm>
            <a:off x="1655763" y="2016125"/>
            <a:ext cx="7488237" cy="3449638"/>
          </a:xfrm>
        </p:spPr>
        <p:txBody>
          <a:bodyPr/>
          <a:lstStyle/>
          <a:p>
            <a:r>
              <a:rPr lang="es-CO" altLang="es-ES_tradnl" b="1" dirty="0">
                <a:ea typeface="ＭＳ Ｐゴシック" charset="-128"/>
              </a:rPr>
              <a:t>4. PACTO DE MEJORA DE LA COMPRAVENTA</a:t>
            </a:r>
          </a:p>
          <a:p>
            <a:pPr>
              <a:buFont typeface="Arial" charset="0"/>
              <a:buAutoNum type="alphaUcParenR"/>
            </a:pPr>
            <a:r>
              <a:rPr lang="es-CO" altLang="es-ES_tradnl" dirty="0">
                <a:ea typeface="ＭＳ Ｐゴシック" charset="-128"/>
              </a:rPr>
              <a:t>Concepto, función. 1944.</a:t>
            </a:r>
          </a:p>
          <a:p>
            <a:pPr>
              <a:buFont typeface="Arial" charset="0"/>
              <a:buNone/>
            </a:pPr>
            <a:endParaRPr lang="es-CO" altLang="es-ES_tradnl" dirty="0">
              <a:ea typeface="ＭＳ Ｐゴシック" charset="-128"/>
            </a:endParaRPr>
          </a:p>
          <a:p>
            <a:pPr>
              <a:buFont typeface="Arial" charset="0"/>
              <a:buNone/>
            </a:pPr>
            <a:r>
              <a:rPr lang="es-CO" altLang="es-ES_tradnl" dirty="0">
                <a:ea typeface="ＭＳ Ｐゴシック" charset="-128"/>
              </a:rPr>
              <a:t>B) Aclaraciones sobre su viabilidad.</a:t>
            </a:r>
          </a:p>
          <a:p>
            <a:pPr>
              <a:buFont typeface="Arial" charset="0"/>
              <a:buNone/>
            </a:pPr>
            <a:endParaRPr lang="es-CO" altLang="es-ES_tradnl" dirty="0">
              <a:ea typeface="ＭＳ Ｐゴシック" charset="-128"/>
            </a:endParaRPr>
          </a:p>
          <a:p>
            <a:pPr>
              <a:buFont typeface="Arial" charset="0"/>
              <a:buNone/>
            </a:pPr>
            <a:r>
              <a:rPr lang="es-CO" altLang="es-ES_tradnl" dirty="0">
                <a:ea typeface="ＭＳ Ｐゴシック" charset="-128"/>
              </a:rPr>
              <a:t>C) Efectos  ante terceros: remisión al 1940 y a los arts. 1547 y 1548 C.C. </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p:cNvSpPr>
          <p:nvPr>
            <p:ph type="title" idx="4294967295"/>
          </p:nvPr>
        </p:nvSpPr>
        <p:spPr>
          <a:xfrm>
            <a:off x="0" y="0"/>
            <a:ext cx="9144000" cy="1417638"/>
          </a:xfrm>
          <a:solidFill>
            <a:srgbClr val="FFFF00"/>
          </a:solidFill>
        </p:spPr>
        <p:txBody>
          <a:bodyPr/>
          <a:lstStyle/>
          <a:p>
            <a:pPr algn="ctr"/>
            <a:br>
              <a:rPr lang="es-CO" altLang="es-ES_tradnl" b="1" dirty="0">
                <a:ea typeface="ＭＳ Ｐゴシック" charset="-128"/>
              </a:rPr>
            </a:br>
            <a:r>
              <a:rPr lang="es-CO" altLang="es-ES_tradnl" b="1" dirty="0">
                <a:ea typeface="ＭＳ Ｐゴシック" charset="-128"/>
              </a:rPr>
              <a:t>LA LESIÓN ENORME</a:t>
            </a:r>
          </a:p>
        </p:txBody>
      </p:sp>
      <p:sp>
        <p:nvSpPr>
          <p:cNvPr id="118786" name="Content Placeholder 2"/>
          <p:cNvSpPr>
            <a:spLocks noGrp="1"/>
          </p:cNvSpPr>
          <p:nvPr>
            <p:ph idx="4294967295"/>
          </p:nvPr>
        </p:nvSpPr>
        <p:spPr>
          <a:xfrm>
            <a:off x="0" y="1844675"/>
            <a:ext cx="9144000" cy="5013325"/>
          </a:xfrm>
        </p:spPr>
        <p:txBody>
          <a:bodyPr/>
          <a:lstStyle/>
          <a:p>
            <a:pPr algn="just"/>
            <a:r>
              <a:rPr lang="es-CL" altLang="es-ES_tradnl" b="1" dirty="0">
                <a:ea typeface="ＭＳ Ｐゴシック" charset="-128"/>
              </a:rPr>
              <a:t>Concepto. 1946 y ss</a:t>
            </a:r>
            <a:r>
              <a:rPr lang="es-CL" altLang="es-ES_tradnl" dirty="0">
                <a:ea typeface="ＭＳ Ｐゴシック" charset="-128"/>
              </a:rPr>
              <a:t>.</a:t>
            </a:r>
          </a:p>
          <a:p>
            <a:pPr>
              <a:buFont typeface="Arial" charset="0"/>
              <a:buNone/>
            </a:pPr>
            <a:r>
              <a:rPr lang="es-CL" altLang="es-ES_tradnl" dirty="0">
                <a:ea typeface="ＭＳ Ｐゴシック" charset="-128"/>
              </a:rPr>
              <a:t>    - El Código no establece un concepto general. </a:t>
            </a:r>
          </a:p>
          <a:p>
            <a:pPr algn="just">
              <a:buFont typeface="Arial" charset="0"/>
              <a:buNone/>
            </a:pPr>
            <a:r>
              <a:rPr lang="es-CL" altLang="es-ES_tradnl" dirty="0">
                <a:ea typeface="ＭＳ Ｐゴシック" charset="-128"/>
              </a:rPr>
              <a:t>    - Se entiende como un </a:t>
            </a:r>
            <a:r>
              <a:rPr lang="es-CL" altLang="es-ES_tradnl" b="1" dirty="0">
                <a:ea typeface="ＭＳ Ｐゴシック" charset="-128"/>
              </a:rPr>
              <a:t>desequilibrio excesivo   </a:t>
            </a:r>
            <a:r>
              <a:rPr lang="es-CL" altLang="es-ES_tradnl" dirty="0">
                <a:ea typeface="ＭＳ Ｐゴシック" charset="-128"/>
              </a:rPr>
              <a:t>en la prestación para alguna de las partes.</a:t>
            </a:r>
          </a:p>
          <a:p>
            <a:pPr algn="just">
              <a:buFont typeface="Arial" charset="0"/>
              <a:buNone/>
            </a:pPr>
            <a:r>
              <a:rPr lang="es-CL" altLang="es-ES_tradnl" dirty="0">
                <a:ea typeface="ＭＳ Ｐゴシック" charset="-128"/>
              </a:rPr>
              <a:t>    -  La rescisión por lesión enorme sólo cabe en los casos consagrados en la ley: compraventa de inmuebles, permuta de inmuebles (1958), aceptación de una asignación por causa de muerte (1291), partición de una herencia (1405)…    </a:t>
            </a:r>
          </a:p>
        </p:txBody>
      </p:sp>
      <p:sp>
        <p:nvSpPr>
          <p:cNvPr id="4" name="3 Flecha derecha"/>
          <p:cNvSpPr/>
          <p:nvPr/>
        </p:nvSpPr>
        <p:spPr>
          <a:xfrm>
            <a:off x="7524328" y="5229200"/>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endParaRPr lang="es-CL" altLang="es-ES_tradnl" sz="1800">
              <a:solidFill>
                <a:srgbClr val="FFFFFF"/>
              </a:solidFill>
              <a:latin typeface="Calibri" charset="0"/>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idx="4294967295"/>
          </p:nvPr>
        </p:nvSpPr>
        <p:spPr>
          <a:xfrm>
            <a:off x="0" y="0"/>
            <a:ext cx="9144000" cy="1417638"/>
          </a:xfrm>
          <a:solidFill>
            <a:srgbClr val="FFFF00"/>
          </a:solidFill>
        </p:spPr>
        <p:txBody>
          <a:bodyPr/>
          <a:lstStyle/>
          <a:p>
            <a:pPr algn="ctr"/>
            <a:br>
              <a:rPr lang="es-CO" altLang="es-ES_tradnl" b="1" dirty="0">
                <a:ea typeface="ＭＳ Ｐゴシック" charset="-128"/>
              </a:rPr>
            </a:br>
            <a:r>
              <a:rPr lang="es-CO" altLang="es-ES_tradnl" b="1" dirty="0">
                <a:ea typeface="ＭＳ Ｐゴシック" charset="-128"/>
              </a:rPr>
              <a:t>LA LESIÓN ENORME</a:t>
            </a:r>
          </a:p>
        </p:txBody>
      </p:sp>
      <p:sp>
        <p:nvSpPr>
          <p:cNvPr id="119809" name="2 Marcador de contenido"/>
          <p:cNvSpPr>
            <a:spLocks noGrp="1"/>
          </p:cNvSpPr>
          <p:nvPr>
            <p:ph idx="4294967295"/>
          </p:nvPr>
        </p:nvSpPr>
        <p:spPr>
          <a:xfrm>
            <a:off x="0" y="2349500"/>
            <a:ext cx="9144000" cy="4508500"/>
          </a:xfrm>
        </p:spPr>
        <p:txBody>
          <a:bodyPr/>
          <a:lstStyle/>
          <a:p>
            <a:r>
              <a:rPr lang="es-CL" altLang="es-ES_tradnl" dirty="0">
                <a:ea typeface="ＭＳ Ｐゴシック" charset="-128"/>
              </a:rPr>
              <a:t>En las obligaciones con cláusula penal (1601), en el mutuo con intereses convencionales (2231), en la hipoteca ( 2455) y anticresis (2466). </a:t>
            </a:r>
          </a:p>
          <a:p>
            <a:r>
              <a:rPr lang="es-CL" altLang="es-ES_tradnl" b="1" dirty="0">
                <a:ea typeface="ＭＳ Ｐゴシック" charset="-128"/>
              </a:rPr>
              <a:t>Configuración para cada una de las parte</a:t>
            </a:r>
            <a:r>
              <a:rPr lang="es-CL" altLang="es-ES_tradnl" dirty="0">
                <a:ea typeface="ＭＳ Ｐゴシック" charset="-128"/>
              </a:rPr>
              <a:t>s. 1947.</a:t>
            </a:r>
          </a:p>
          <a:p>
            <a:r>
              <a:rPr lang="es-CL" altLang="es-ES" dirty="0">
                <a:ea typeface="ＭＳ Ｐゴシック" charset="-128"/>
              </a:rPr>
              <a:t>“</a:t>
            </a:r>
            <a:r>
              <a:rPr lang="es-CL" altLang="ja-JP" b="1" dirty="0">
                <a:ea typeface="ＭＳ Ｐゴシック" charset="-128"/>
              </a:rPr>
              <a:t>El vendedor sufre lesión enorme </a:t>
            </a:r>
            <a:r>
              <a:rPr lang="es-CL" altLang="ja-JP" dirty="0">
                <a:ea typeface="ＭＳ Ｐゴシック" charset="-128"/>
              </a:rPr>
              <a:t>cuando el precio que recibe es inferior a la mitad del justo precio de la cosa que vende y…</a:t>
            </a:r>
          </a:p>
          <a:p>
            <a:r>
              <a:rPr lang="es-CL" altLang="es-ES_tradnl" b="1" dirty="0">
                <a:ea typeface="ＭＳ Ｐゴシック" charset="-128"/>
              </a:rPr>
              <a:t>El comprador</a:t>
            </a:r>
            <a:r>
              <a:rPr lang="es-CL" altLang="es-ES_tradnl" dirty="0">
                <a:ea typeface="ＭＳ Ｐゴシック" charset="-128"/>
              </a:rPr>
              <a:t>…cuando el justo precio de la cosa que compra es inferior a la mitad del precio que paga por ella</a:t>
            </a:r>
            <a:r>
              <a:rPr lang="es-CL" altLang="es-ES" dirty="0">
                <a:ea typeface="ＭＳ Ｐゴシック" charset="-128"/>
              </a:rPr>
              <a:t>”</a:t>
            </a:r>
            <a:r>
              <a:rPr lang="es-CL" altLang="es-ES_tradnl" dirty="0">
                <a:ea typeface="ＭＳ Ｐゴシック" charset="-128"/>
              </a:rPr>
              <a:t>.</a:t>
            </a:r>
          </a:p>
        </p:txBody>
      </p:sp>
      <p:sp>
        <p:nvSpPr>
          <p:cNvPr id="5" name="4 Flecha derecha"/>
          <p:cNvSpPr/>
          <p:nvPr/>
        </p:nvSpPr>
        <p:spPr>
          <a:xfrm>
            <a:off x="4083050" y="5445224"/>
            <a:ext cx="977900" cy="48418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endParaRPr lang="es-CL" altLang="es-ES_tradnl" sz="1800">
              <a:solidFill>
                <a:srgbClr val="FFFFFF"/>
              </a:solidFill>
              <a:latin typeface="Calibri" charset="0"/>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idx="4294967295"/>
          </p:nvPr>
        </p:nvSpPr>
        <p:spPr>
          <a:xfrm>
            <a:off x="0" y="0"/>
            <a:ext cx="9144000" cy="1417638"/>
          </a:xfrm>
          <a:solidFill>
            <a:srgbClr val="FFFF00"/>
          </a:solidFill>
        </p:spPr>
        <p:txBody>
          <a:bodyPr/>
          <a:lstStyle/>
          <a:p>
            <a:pPr algn="ctr"/>
            <a:br>
              <a:rPr lang="es-CO" altLang="es-ES_tradnl" b="1" dirty="0">
                <a:ea typeface="ＭＳ Ｐゴシック" charset="-128"/>
              </a:rPr>
            </a:br>
            <a:r>
              <a:rPr lang="es-CO" altLang="es-ES_tradnl" b="1" dirty="0">
                <a:ea typeface="ＭＳ Ｐゴシック" charset="-128"/>
              </a:rPr>
              <a:t>LA LESIÓN ENORME</a:t>
            </a:r>
          </a:p>
        </p:txBody>
      </p:sp>
      <p:sp>
        <p:nvSpPr>
          <p:cNvPr id="105474" name="2 Marcador de contenido"/>
          <p:cNvSpPr>
            <a:spLocks noGrp="1"/>
          </p:cNvSpPr>
          <p:nvPr>
            <p:ph idx="4294967295"/>
          </p:nvPr>
        </p:nvSpPr>
        <p:spPr>
          <a:xfrm>
            <a:off x="0" y="2060575"/>
            <a:ext cx="9144000" cy="4065588"/>
          </a:xfrm>
        </p:spPr>
        <p:txBody>
          <a:bodyPr/>
          <a:lstStyle/>
          <a:p>
            <a:r>
              <a:rPr lang="es-CL" altLang="es-ES_tradnl" b="1" dirty="0">
                <a:ea typeface="ＭＳ Ｐゴシック" charset="-128"/>
              </a:rPr>
              <a:t>EJEMPLO: El justo precio de la cosa es 100</a:t>
            </a:r>
            <a:r>
              <a:rPr lang="es-CL" altLang="es-ES_tradnl" dirty="0">
                <a:ea typeface="ＭＳ Ｐゴシック" charset="-128"/>
              </a:rPr>
              <a:t>.</a:t>
            </a:r>
          </a:p>
          <a:p>
            <a:pPr algn="just"/>
            <a:r>
              <a:rPr lang="es-CL" altLang="es-ES_tradnl" i="1" dirty="0">
                <a:effectLst>
                  <a:outerShdw blurRad="38100" dist="38100" dir="2700000" algn="tl">
                    <a:srgbClr val="C0C0C0"/>
                  </a:outerShdw>
                </a:effectLst>
                <a:ea typeface="ＭＳ Ｐゴシック" charset="-128"/>
              </a:rPr>
              <a:t>El vendedor sufriría lesión enorme cuando reciba entre 1 y 49</a:t>
            </a:r>
            <a:r>
              <a:rPr lang="es-CL" altLang="es-ES_tradnl" dirty="0">
                <a:ea typeface="ＭＳ Ｐゴシック" charset="-128"/>
              </a:rPr>
              <a:t>. (La mitad del justo precio en este caso es 50, luego tendría que recibir menos de 50).</a:t>
            </a:r>
          </a:p>
          <a:p>
            <a:pPr algn="just"/>
            <a:r>
              <a:rPr lang="es-CL" altLang="es-ES_tradnl" i="1" dirty="0">
                <a:effectLst>
                  <a:outerShdw blurRad="38100" dist="38100" dir="2700000" algn="tl">
                    <a:srgbClr val="C0C0C0"/>
                  </a:outerShdw>
                </a:effectLst>
                <a:ea typeface="ＭＳ Ｐゴシック" charset="-128"/>
              </a:rPr>
              <a:t>El comprador sufriría lesión enorme cuando pague más de 200</a:t>
            </a:r>
            <a:r>
              <a:rPr lang="es-CL" altLang="es-ES_tradnl" dirty="0">
                <a:ea typeface="ＭＳ Ｐゴシック" charset="-128"/>
              </a:rPr>
              <a:t>. (El justo precio de la cosa que compra es inferior a la mitad del precio que paga por ella).</a:t>
            </a:r>
          </a:p>
          <a:p>
            <a:pPr algn="just"/>
            <a:r>
              <a:rPr lang="es-CL" altLang="es-ES_tradnl" b="1" dirty="0">
                <a:ea typeface="ＭＳ Ｐゴシック" charset="-128"/>
              </a:rPr>
              <a:t>¿Se puede plantear la fórmula de manera más sencilla?  </a:t>
            </a:r>
          </a:p>
        </p:txBody>
      </p:sp>
      <p:sp>
        <p:nvSpPr>
          <p:cNvPr id="5" name="4 Flecha derecha"/>
          <p:cNvSpPr/>
          <p:nvPr/>
        </p:nvSpPr>
        <p:spPr>
          <a:xfrm>
            <a:off x="3275856" y="5157192"/>
            <a:ext cx="977900" cy="48418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Arial" charset="0"/>
                <a:ea typeface="ＭＳ Ｐゴシック" charset="-128"/>
              </a:defRPr>
            </a:lvl1pPr>
            <a:lvl2pPr marL="742950" indent="-285750" eaLnBrk="0" hangingPunct="0">
              <a:defRPr sz="2400">
                <a:solidFill>
                  <a:schemeClr val="tx1"/>
                </a:solidFill>
                <a:latin typeface="Arial" charset="0"/>
                <a:ea typeface="ＭＳ Ｐゴシック" charset="-128"/>
              </a:defRPr>
            </a:lvl2pPr>
            <a:lvl3pPr marL="1143000" indent="-228600" eaLnBrk="0" hangingPunct="0">
              <a:defRPr sz="2400">
                <a:solidFill>
                  <a:schemeClr val="tx1"/>
                </a:solidFill>
                <a:latin typeface="Arial" charset="0"/>
                <a:ea typeface="ＭＳ Ｐゴシック" charset="-128"/>
              </a:defRPr>
            </a:lvl3pPr>
            <a:lvl4pPr marL="1600200" indent="-228600" eaLnBrk="0" hangingPunct="0">
              <a:defRPr sz="2400">
                <a:solidFill>
                  <a:schemeClr val="tx1"/>
                </a:solidFill>
                <a:latin typeface="Arial" charset="0"/>
                <a:ea typeface="ＭＳ Ｐゴシック" charset="-128"/>
              </a:defRPr>
            </a:lvl4pPr>
            <a:lvl5pPr marL="2057400" indent="-228600" eaLnBrk="0" hangingPunct="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eaLnBrk="1" hangingPunct="1"/>
            <a:endParaRPr lang="es-CL" altLang="es-ES_tradnl" sz="1800">
              <a:solidFill>
                <a:srgbClr val="FFFFFF"/>
              </a:solidFill>
              <a:latin typeface="Calibri" charset="0"/>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idx="4294967295"/>
          </p:nvPr>
        </p:nvSpPr>
        <p:spPr>
          <a:xfrm>
            <a:off x="0" y="0"/>
            <a:ext cx="9144000" cy="1417638"/>
          </a:xfrm>
          <a:solidFill>
            <a:srgbClr val="FFFF00"/>
          </a:solidFill>
        </p:spPr>
        <p:txBody>
          <a:bodyPr/>
          <a:lstStyle/>
          <a:p>
            <a:pPr algn="ctr"/>
            <a:br>
              <a:rPr lang="es-CO" altLang="es-ES_tradnl" b="1" dirty="0">
                <a:ea typeface="ＭＳ Ｐゴシック" charset="-128"/>
              </a:rPr>
            </a:br>
            <a:r>
              <a:rPr lang="es-CO" altLang="es-ES_tradnl" b="1" dirty="0">
                <a:ea typeface="ＭＳ Ｐゴシック" charset="-128"/>
              </a:rPr>
              <a:t>LA LESIÓN ENORME</a:t>
            </a:r>
          </a:p>
        </p:txBody>
      </p:sp>
      <p:sp>
        <p:nvSpPr>
          <p:cNvPr id="106498" name="2 Marcador de contenido"/>
          <p:cNvSpPr>
            <a:spLocks noGrp="1"/>
          </p:cNvSpPr>
          <p:nvPr>
            <p:ph idx="4294967295"/>
          </p:nvPr>
        </p:nvSpPr>
        <p:spPr>
          <a:xfrm>
            <a:off x="1223963" y="2016125"/>
            <a:ext cx="7920037" cy="3449638"/>
          </a:xfrm>
        </p:spPr>
        <p:txBody>
          <a:bodyPr>
            <a:normAutofit fontScale="85000" lnSpcReduction="20000"/>
          </a:bodyPr>
          <a:lstStyle/>
          <a:p>
            <a:pPr algn="just"/>
            <a:r>
              <a:rPr lang="es-CL" altLang="es-ES" sz="4000" dirty="0">
                <a:ea typeface="ＭＳ Ｐゴシック" charset="-128"/>
              </a:rPr>
              <a:t>“</a:t>
            </a:r>
            <a:r>
              <a:rPr lang="es-CL" altLang="ja-JP" sz="4000" i="1" dirty="0">
                <a:effectLst>
                  <a:outerShdw blurRad="38100" dist="38100" dir="2700000" algn="tl">
                    <a:srgbClr val="C0C0C0"/>
                  </a:outerShdw>
                </a:effectLst>
                <a:ea typeface="ＭＳ Ｐゴシック" charset="-128"/>
              </a:rPr>
              <a:t>Hay lesión enorme en la compraventa, cuando el vendedor recibe menos de la mitad del justo precio y el comprador paga más del doble del mismo</a:t>
            </a:r>
            <a:r>
              <a:rPr lang="es-CL" altLang="es-ES" sz="4000" dirty="0">
                <a:ea typeface="ＭＳ Ｐゴシック" charset="-128"/>
              </a:rPr>
              <a:t>”</a:t>
            </a:r>
            <a:r>
              <a:rPr lang="es-CL" altLang="ja-JP" sz="4000" dirty="0">
                <a:ea typeface="ＭＳ Ｐゴシック" charset="-128"/>
              </a:rPr>
              <a:t>.</a:t>
            </a:r>
          </a:p>
          <a:p>
            <a:pPr algn="just"/>
            <a:r>
              <a:rPr lang="es-CL" altLang="es-ES_tradnl" sz="4000" dirty="0">
                <a:ea typeface="ＭＳ Ｐゴシック" charset="-128"/>
              </a:rPr>
              <a:t>El justo precio se refiere al tiempo del contrato</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itle 1"/>
          <p:cNvSpPr>
            <a:spLocks noGrp="1"/>
          </p:cNvSpPr>
          <p:nvPr>
            <p:ph type="title" idx="4294967295"/>
          </p:nvPr>
        </p:nvSpPr>
        <p:spPr>
          <a:xfrm>
            <a:off x="0" y="0"/>
            <a:ext cx="9144000" cy="1000125"/>
          </a:xfrm>
          <a:solidFill>
            <a:srgbClr val="FFFF00"/>
          </a:solidFill>
        </p:spPr>
        <p:txBody>
          <a:bodyPr/>
          <a:lstStyle/>
          <a:p>
            <a:pPr algn="ctr"/>
            <a:r>
              <a:rPr lang="es-CO" altLang="es-ES_tradnl" b="1" dirty="0">
                <a:ea typeface="ＭＳ Ｐゴシック" charset="-128"/>
              </a:rPr>
              <a:t>LA LESIÓN ENORME</a:t>
            </a:r>
          </a:p>
        </p:txBody>
      </p:sp>
      <p:sp>
        <p:nvSpPr>
          <p:cNvPr id="122881" name="2 Marcador de contenido"/>
          <p:cNvSpPr>
            <a:spLocks noGrp="1"/>
          </p:cNvSpPr>
          <p:nvPr>
            <p:ph idx="4294967295"/>
          </p:nvPr>
        </p:nvSpPr>
        <p:spPr>
          <a:xfrm>
            <a:off x="0" y="2133600"/>
            <a:ext cx="9144000" cy="4724400"/>
          </a:xfrm>
        </p:spPr>
        <p:txBody>
          <a:bodyPr/>
          <a:lstStyle/>
          <a:p>
            <a:r>
              <a:rPr lang="es-CL" altLang="es-ES_tradnl" b="1" dirty="0">
                <a:ea typeface="ＭＳ Ｐゴシック" charset="-128"/>
              </a:rPr>
              <a:t>Eventos en los que procede</a:t>
            </a:r>
            <a:r>
              <a:rPr lang="es-CL" altLang="es-ES_tradnl" dirty="0">
                <a:ea typeface="ＭＳ Ｐゴシック" charset="-128"/>
              </a:rPr>
              <a:t>. 1949.</a:t>
            </a:r>
          </a:p>
          <a:p>
            <a:r>
              <a:rPr lang="es-CL" altLang="es-ES_tradnl" dirty="0">
                <a:ea typeface="ＭＳ Ｐゴシック" charset="-128"/>
              </a:rPr>
              <a:t>Solamente en bienes inmuebles. </a:t>
            </a:r>
          </a:p>
          <a:p>
            <a:r>
              <a:rPr lang="es-CL" altLang="es-ES_tradnl" b="1" dirty="0">
                <a:ea typeface="ＭＳ Ｐゴシック" charset="-128"/>
              </a:rPr>
              <a:t>Efecto básico</a:t>
            </a:r>
            <a:r>
              <a:rPr lang="es-CL" altLang="es-ES_tradnl" dirty="0">
                <a:ea typeface="ＭＳ Ｐゴシック" charset="-128"/>
              </a:rPr>
              <a:t>: la acción rescisoria. 1948.</a:t>
            </a:r>
          </a:p>
          <a:p>
            <a:pPr algn="just"/>
            <a:r>
              <a:rPr lang="es-CL" altLang="es-ES_tradnl" dirty="0">
                <a:ea typeface="ＭＳ Ｐゴシック" charset="-128"/>
              </a:rPr>
              <a:t>Facultad para impedir la rescisión. 1948</a:t>
            </a:r>
          </a:p>
          <a:p>
            <a:pPr algn="just"/>
            <a:r>
              <a:rPr lang="es-CL" altLang="es-ES_tradnl" b="1" dirty="0">
                <a:ea typeface="ＭＳ Ｐゴシック" charset="-128"/>
              </a:rPr>
              <a:t>Casos de extinción de la acción</a:t>
            </a:r>
            <a:r>
              <a:rPr lang="es-CL" altLang="es-ES_tradnl" dirty="0">
                <a:ea typeface="ＭＳ Ｐゴシック" charset="-128"/>
              </a:rPr>
              <a:t>: 1951.</a:t>
            </a:r>
          </a:p>
          <a:p>
            <a:pPr algn="just"/>
            <a:r>
              <a:rPr lang="es-CL" altLang="es-ES_tradnl" b="1" dirty="0">
                <a:ea typeface="ＭＳ Ｐゴシック" charset="-128"/>
              </a:rPr>
              <a:t>¿Es renunciable? </a:t>
            </a:r>
            <a:r>
              <a:rPr lang="es-CL" altLang="es-ES_tradnl" dirty="0">
                <a:ea typeface="ＭＳ Ｐゴシック" charset="-128"/>
              </a:rPr>
              <a:t>1950. C.S.J. 30 nov. 1954. </a:t>
            </a:r>
            <a:r>
              <a:rPr lang="es-CL" altLang="es-ES_tradnl">
                <a:ea typeface="ＭＳ Ｐゴシック" charset="-128"/>
              </a:rPr>
              <a:t>19 dic. 2005</a:t>
            </a:r>
            <a:r>
              <a:rPr lang="es-CL" altLang="es-ES_tradnl" dirty="0">
                <a:ea typeface="ＭＳ Ｐゴシック" charset="-128"/>
              </a:rPr>
              <a:t>. La renuncia posterior a la celebración del contrato si es procedente. </a:t>
            </a:r>
          </a:p>
          <a:p>
            <a:pPr algn="just"/>
            <a:r>
              <a:rPr lang="es-CL" altLang="es-ES_tradnl" b="1" dirty="0">
                <a:ea typeface="ＭＳ Ｐゴシック" charset="-128"/>
              </a:rPr>
              <a:t>Prescripción: </a:t>
            </a:r>
            <a:r>
              <a:rPr lang="es-CL" altLang="es-ES_tradnl" dirty="0">
                <a:ea typeface="ＭＳ Ｐゴシック" charset="-128"/>
              </a:rPr>
              <a:t>1954: 4 años desde la fecha del contrato</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2 Marcador de contenido"/>
          <p:cNvSpPr>
            <a:spLocks noGrp="1"/>
          </p:cNvSpPr>
          <p:nvPr>
            <p:ph idx="4294967295"/>
          </p:nvPr>
        </p:nvSpPr>
        <p:spPr>
          <a:xfrm>
            <a:off x="2571750" y="2016125"/>
            <a:ext cx="6572250" cy="3449638"/>
          </a:xfrm>
        </p:spPr>
        <p:txBody>
          <a:bodyPr/>
          <a:lstStyle/>
          <a:p>
            <a:pPr algn="just"/>
            <a:r>
              <a:rPr lang="es-CL" altLang="es-ES_tradnl" b="1" i="1" dirty="0">
                <a:ea typeface="ＭＳ Ｐゴシック" charset="-128"/>
              </a:rPr>
              <a:t>¿Cabe la lesión enorme en la compraventa comercial?</a:t>
            </a:r>
          </a:p>
          <a:p>
            <a:pPr algn="just"/>
            <a:r>
              <a:rPr lang="es-CL" altLang="es-ES_tradnl" dirty="0">
                <a:ea typeface="ＭＳ Ｐゴシック" charset="-128"/>
              </a:rPr>
              <a:t>Posturas de la doctrina. </a:t>
            </a:r>
          </a:p>
          <a:p>
            <a:pPr algn="just"/>
            <a:r>
              <a:rPr lang="es-CL" altLang="es-ES_tradnl" dirty="0">
                <a:ea typeface="ＭＳ Ｐゴシック" charset="-128"/>
              </a:rPr>
              <a:t>C.S.J. 13 de diciembre de 1988:</a:t>
            </a:r>
          </a:p>
          <a:p>
            <a:pPr algn="just"/>
            <a:r>
              <a:rPr lang="es-CL" altLang="es-ES_tradnl" dirty="0">
                <a:ea typeface="ＭＳ Ｐゴシック" charset="-128"/>
              </a:rPr>
              <a:t>Por disposición del art. 822 del Código de Comercio deben aplicarse las reglas civiles sobre rescisión de los contratos, ante el silencio de las normas mercantiles. </a:t>
            </a:r>
          </a:p>
        </p:txBody>
      </p:sp>
      <p:sp>
        <p:nvSpPr>
          <p:cNvPr id="123906" name="Title 1"/>
          <p:cNvSpPr>
            <a:spLocks noGrp="1"/>
          </p:cNvSpPr>
          <p:nvPr>
            <p:ph type="title" idx="4294967295"/>
          </p:nvPr>
        </p:nvSpPr>
        <p:spPr>
          <a:xfrm>
            <a:off x="0" y="0"/>
            <a:ext cx="9144000" cy="1417638"/>
          </a:xfrm>
          <a:solidFill>
            <a:srgbClr val="FFFF00"/>
          </a:solidFill>
        </p:spPr>
        <p:txBody>
          <a:bodyPr/>
          <a:lstStyle/>
          <a:p>
            <a:r>
              <a:rPr lang="es-CO" altLang="es-ES_tradnl" b="1">
                <a:ea typeface="ＭＳ Ｐゴシック" charset="-128"/>
              </a:rPr>
              <a:t>LA LESIÓN ENORME</a:t>
            </a:r>
          </a:p>
        </p:txBody>
      </p:sp>
    </p:spTree>
  </p:cSld>
  <p:clrMapOvr>
    <a:masterClrMapping/>
  </p:clrMapOvr>
</p:sld>
</file>

<file path=ppt/theme/theme1.xml><?xml version="1.0" encoding="utf-8"?>
<a:theme xmlns:a="http://schemas.openxmlformats.org/drawingml/2006/main" name="Galería">
  <a:themeElements>
    <a:clrScheme name="Galería">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ía">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ía">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FEA9F3B3F45DA7419E6789B2FACA4371" ma:contentTypeVersion="2" ma:contentTypeDescription="Crear nuevo documento." ma:contentTypeScope="" ma:versionID="d0478af45f45bef008ac3d828c4a17fd">
  <xsd:schema xmlns:xsd="http://www.w3.org/2001/XMLSchema" xmlns:xs="http://www.w3.org/2001/XMLSchema" xmlns:p="http://schemas.microsoft.com/office/2006/metadata/properties" xmlns:ns2="00c85a54-8afa-4faa-9ac2-f357a46ec247" targetNamespace="http://schemas.microsoft.com/office/2006/metadata/properties" ma:root="true" ma:fieldsID="1a62c2091505f46ab1b00ca0d239e6ad" ns2:_="">
    <xsd:import namespace="00c85a54-8afa-4faa-9ac2-f357a46ec247"/>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0c85a54-8afa-4faa-9ac2-f357a46ec2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97F571-A7CB-491E-AE7F-FF146A48757B}">
  <ds:schemaRefs>
    <ds:schemaRef ds:uri="http://schemas.microsoft.com/sharepoint/v3/contenttype/forms"/>
  </ds:schemaRefs>
</ds:datastoreItem>
</file>

<file path=customXml/itemProps2.xml><?xml version="1.0" encoding="utf-8"?>
<ds:datastoreItem xmlns:ds="http://schemas.openxmlformats.org/officeDocument/2006/customXml" ds:itemID="{95AA687E-7804-4871-A77E-4BD96B2A4B6E}">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7901137D-6C43-4069-9C88-57A427296E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0c85a54-8afa-4faa-9ac2-f357a46ec2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Gallery</Template>
  <TotalTime>6386</TotalTime>
  <Words>7453</Words>
  <Application>Microsoft Macintosh PowerPoint</Application>
  <PresentationFormat>Presentación en pantalla (4:3)</PresentationFormat>
  <Paragraphs>686</Paragraphs>
  <Slides>109</Slides>
  <Notes>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109</vt:i4>
      </vt:variant>
    </vt:vector>
  </HeadingPairs>
  <TitlesOfParts>
    <vt:vector size="115" baseType="lpstr">
      <vt:lpstr>ＭＳ Ｐゴシック</vt:lpstr>
      <vt:lpstr>Arial</vt:lpstr>
      <vt:lpstr>Calibri</vt:lpstr>
      <vt:lpstr>Gill Sans MT</vt:lpstr>
      <vt:lpstr>Wingdings</vt:lpstr>
      <vt:lpstr>Galería</vt:lpstr>
      <vt:lpstr> EL CONTRATO DE COMPRAVENTA </vt:lpstr>
      <vt:lpstr>REGULACIÓN EN EL DERECHO COLOMBIANO</vt:lpstr>
      <vt:lpstr>Presentación de PowerPoint</vt:lpstr>
      <vt:lpstr>Concepto, partes, antecedentes. </vt:lpstr>
      <vt:lpstr>LA TEORÍA DEL TÍTULO Y EL MODO</vt:lpstr>
      <vt:lpstr>Regímenes modernos sobre la compraventa</vt:lpstr>
      <vt:lpstr> La compraventa obligacional. Significado y alcance  </vt:lpstr>
      <vt:lpstr>La compraventa con efectos reales</vt:lpstr>
      <vt:lpstr>EL CONTRATO DE COMPRAVENTA</vt:lpstr>
      <vt:lpstr>EL CONTRATO DE COMPRAVENTA</vt:lpstr>
      <vt:lpstr>EL CONTRATO DE COMPRAVENTA</vt:lpstr>
      <vt:lpstr>LA PERFECCIÓN DEL CONTRATO DE VENTA</vt:lpstr>
      <vt:lpstr>Presentación de PowerPoint</vt:lpstr>
      <vt:lpstr>La venta de vehículos automotores</vt:lpstr>
      <vt:lpstr>Inhabilidades para la celebración del contrato de venta</vt:lpstr>
      <vt:lpstr>Inhabilidades para la celebración del contrato de venta</vt:lpstr>
      <vt:lpstr>Inhabilidades para la celebración del contrato de venta</vt:lpstr>
      <vt:lpstr>Inhabilidades para la celebración del contrato de venta</vt:lpstr>
      <vt:lpstr>Inhabilidades para la celebración del contrato de venta</vt:lpstr>
      <vt:lpstr>Presentación de PowerPoint</vt:lpstr>
      <vt:lpstr>Inhabilidades para la celebración del contrato de venta</vt:lpstr>
      <vt:lpstr>Inhabilidades para la celebración del contrato de venta</vt:lpstr>
      <vt:lpstr>El pacto de arras</vt:lpstr>
      <vt:lpstr>El pacto de arras</vt:lpstr>
      <vt:lpstr>El pacto de arras</vt:lpstr>
      <vt:lpstr>El pacto de arras</vt:lpstr>
      <vt:lpstr>Arras simples o de retracto</vt:lpstr>
      <vt:lpstr>Arras simples o de retracto</vt:lpstr>
      <vt:lpstr>Arras confirmatorias</vt:lpstr>
      <vt:lpstr>Arras confirmatorias penales</vt:lpstr>
      <vt:lpstr>Los elementos esenciales del contrato</vt:lpstr>
      <vt:lpstr>Los elementos esenciales del contrato: la cosa vendida</vt:lpstr>
      <vt:lpstr>Los elementos esenciales del contrato: la cosa vendida</vt:lpstr>
      <vt:lpstr>Los elementos esenciales del contrato: la cosa vendida</vt:lpstr>
      <vt:lpstr>Régimen de frutos de la cosa vendida</vt:lpstr>
      <vt:lpstr>Régimen de riesgos</vt:lpstr>
      <vt:lpstr>Régimen civil de asunción de riesgos</vt:lpstr>
      <vt:lpstr>Régimen MERCANTIL de asunción de riesgos</vt:lpstr>
      <vt:lpstr>Venta de cosa ajena</vt:lpstr>
      <vt:lpstr>Venta de cosa ajena</vt:lpstr>
      <vt:lpstr>Venta de cosa ajena</vt:lpstr>
      <vt:lpstr>Venta de cosa ajena</vt:lpstr>
      <vt:lpstr>Venta de cosa ajena</vt:lpstr>
      <vt:lpstr>Venta de cosa ajena</vt:lpstr>
      <vt:lpstr>Venta de cosa ajena</vt:lpstr>
      <vt:lpstr>Venta de cosa ajena</vt:lpstr>
      <vt:lpstr>Los elementos esenciales del contrato</vt:lpstr>
      <vt:lpstr>EL PRECIO</vt:lpstr>
      <vt:lpstr>EL PRECIO</vt:lpstr>
      <vt:lpstr>OBLIGACIONES PARA LAS PARTES</vt:lpstr>
      <vt:lpstr>LA OBLIGACIÓN DE SANEAMIENTO </vt:lpstr>
      <vt:lpstr>SANEAMIENTO POR EVICCIÓN</vt:lpstr>
      <vt:lpstr> SANEAMIENTO POR EVICCIÓN</vt:lpstr>
      <vt:lpstr>SANEAMIENTO POR EVICCIÓN</vt:lpstr>
      <vt:lpstr>Desarrollo de la obligación de saneamiento por evicción</vt:lpstr>
      <vt:lpstr>Presentación de PowerPoint</vt:lpstr>
      <vt:lpstr>Presentación de PowerPoint</vt:lpstr>
      <vt:lpstr>Presentación de PowerPoint</vt:lpstr>
      <vt:lpstr>Presentación de PowerPoint</vt:lpstr>
      <vt:lpstr>Presentación de PowerPoint</vt:lpstr>
      <vt:lpstr>SANEAMIENTO POR EVICCIÓN</vt:lpstr>
      <vt:lpstr>SANEAMIENTO POR EVICCIÓN</vt:lpstr>
      <vt:lpstr>Saneamiento por  evicción</vt:lpstr>
      <vt:lpstr> SANEAMIENTO DE LOS VICIOS REDHIBITORIOS </vt:lpstr>
      <vt:lpstr>SANEAMIENTO DE LOS VICIOS REDHIBITORIOS</vt:lpstr>
      <vt:lpstr>Presentación de PowerPoint</vt:lpstr>
      <vt:lpstr>SANEAMIENTO DE LOS VICIOS REDHIBITORIOS</vt:lpstr>
      <vt:lpstr>Vicios redhibitorios</vt:lpstr>
      <vt:lpstr> Vicios redhibitorios</vt:lpstr>
      <vt:lpstr> Vicios redhibitorios</vt:lpstr>
      <vt:lpstr>Vicios redhibitorios</vt:lpstr>
      <vt:lpstr> VICIOS REDHIBITORIOS </vt:lpstr>
      <vt:lpstr> VICIOS REDHIBITORIOS</vt:lpstr>
      <vt:lpstr> VICIOS REDHIBITORIOS </vt:lpstr>
      <vt:lpstr> VICIOS REDHIBITORIOS </vt:lpstr>
      <vt:lpstr> VICIOS REDHIBITORIOS </vt:lpstr>
      <vt:lpstr> VICIOS REDHIBITORIOS </vt:lpstr>
      <vt:lpstr> VICIOS REDHIBITORIOS </vt:lpstr>
      <vt:lpstr> VICIOS REDHIBITORIOS </vt:lpstr>
      <vt:lpstr> VICIOS REDHIBITORIOS </vt:lpstr>
      <vt:lpstr>Análisis de casos discutidos en el Derecho colombiano</vt:lpstr>
      <vt:lpstr>Presentación de PowerPoint</vt:lpstr>
      <vt:lpstr>Presentación de PowerPoint</vt:lpstr>
      <vt:lpstr>C.S.J. 14 de enero de 2005. Caso Harinera del Valle V. Imocon.</vt:lpstr>
      <vt:lpstr>C.S.J. 14 de enero de 2005. Caso Harinera del Valle V. Imocon.</vt:lpstr>
      <vt:lpstr>C.S.J. 14 de enero de 2005. Caso Harinera del Valle V. Imocon.</vt:lpstr>
      <vt:lpstr>C.S.J. 14 de enero de 2005. Caso Harinera del Valle V. Imocon.</vt:lpstr>
      <vt:lpstr> COMPARACIÓN ENTRE LOS FALLOS</vt:lpstr>
      <vt:lpstr>COMPARACIÓN ENTRE LOS FALLOS</vt:lpstr>
      <vt:lpstr>La cuestión en el Derecho Comparado </vt:lpstr>
      <vt:lpstr>La cuestión en el Derecho Comparado </vt:lpstr>
      <vt:lpstr>La cuestión en el Derecho Comparado. </vt:lpstr>
      <vt:lpstr>La reforma del BGB 2002 (Ley de modernización del Derecho alemán de obligaciones)</vt:lpstr>
      <vt:lpstr> Reforma del BGB</vt:lpstr>
      <vt:lpstr>Ley de modernización del Derecho de obligaciones</vt:lpstr>
      <vt:lpstr>Ley de modernización del Derecho de obligaciones</vt:lpstr>
      <vt:lpstr>Ley de modernización del Derecho de obligaciones</vt:lpstr>
      <vt:lpstr>OBLIGACIONES DEL COMPRADOR</vt:lpstr>
      <vt:lpstr> OBLIGACIONES DEL COMPRADOR</vt:lpstr>
      <vt:lpstr>PACTOS ACCESORIOS A LA COMPRAVENTA</vt:lpstr>
      <vt:lpstr> PACTOS ACCESORIOS A LA COMPRAVENTA</vt:lpstr>
      <vt:lpstr>PACTOS ACCESORIOS A LA COMPRAVENTA</vt:lpstr>
      <vt:lpstr> PACTOS ACCESORIOS A LA COMPRAVENTA</vt:lpstr>
      <vt:lpstr> LA LESIÓN ENORME</vt:lpstr>
      <vt:lpstr> LA LESIÓN ENORME</vt:lpstr>
      <vt:lpstr> LA LESIÓN ENORME</vt:lpstr>
      <vt:lpstr> LA LESIÓN ENORME</vt:lpstr>
      <vt:lpstr>LA LESIÓN ENORME</vt:lpstr>
      <vt:lpstr>LA LESIÓN ENORME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Contratos en Derecho Privado</dc:title>
  <dc:creator>jorgeoa</dc:creator>
  <cp:lastModifiedBy>Jorge Oviedo Alban</cp:lastModifiedBy>
  <cp:revision>531</cp:revision>
  <dcterms:created xsi:type="dcterms:W3CDTF">2010-01-25T18:58:49Z</dcterms:created>
  <dcterms:modified xsi:type="dcterms:W3CDTF">2026-08-31T14:25:23Z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0x010100FEA9F3B3F45DA7419E6789B2FACA4371</vt:lpwstr>
  </property>
</Properties>
</file>